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21"/>
  </p:notesMasterIdLst>
  <p:sldIdLst>
    <p:sldId id="303" r:id="rId2"/>
    <p:sldId id="375" r:id="rId3"/>
    <p:sldId id="305" r:id="rId4"/>
    <p:sldId id="306" r:id="rId5"/>
    <p:sldId id="365" r:id="rId6"/>
    <p:sldId id="366" r:id="rId7"/>
    <p:sldId id="367" r:id="rId8"/>
    <p:sldId id="368" r:id="rId9"/>
    <p:sldId id="369" r:id="rId10"/>
    <p:sldId id="370" r:id="rId11"/>
    <p:sldId id="371" r:id="rId12"/>
    <p:sldId id="353" r:id="rId13"/>
    <p:sldId id="372" r:id="rId14"/>
    <p:sldId id="354" r:id="rId15"/>
    <p:sldId id="373" r:id="rId16"/>
    <p:sldId id="374" r:id="rId17"/>
    <p:sldId id="319" r:id="rId18"/>
    <p:sldId id="356" r:id="rId19"/>
    <p:sldId id="329" r:id="rId20"/>
  </p:sldIdLst>
  <p:sldSz cx="9144000" cy="6858000" type="screen4x3"/>
  <p:notesSz cx="6797675" cy="9926638"/>
  <p:custDataLst>
    <p:tags r:id="rId22"/>
  </p:custDataLst>
  <p:defaultTextStyle>
    <a:defPPr>
      <a:defRPr lang="da-DK"/>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12">
          <p15:clr>
            <a:srgbClr val="A4A3A4"/>
          </p15:clr>
        </p15:guide>
        <p15:guide id="2" orient="horz" pos="2614">
          <p15:clr>
            <a:srgbClr val="A4A3A4"/>
          </p15:clr>
        </p15:guide>
        <p15:guide id="3" orient="horz" pos="232">
          <p15:clr>
            <a:srgbClr val="A4A3A4"/>
          </p15:clr>
        </p15:guide>
        <p15:guide id="4" orient="horz" pos="3864" userDrawn="1">
          <p15:clr>
            <a:srgbClr val="A4A3A4"/>
          </p15:clr>
        </p15:guide>
        <p15:guide id="5" orient="horz" pos="2387">
          <p15:clr>
            <a:srgbClr val="A4A3A4"/>
          </p15:clr>
        </p15:guide>
        <p15:guide id="6" orient="horz" pos="1032" userDrawn="1">
          <p15:clr>
            <a:srgbClr val="A4A3A4"/>
          </p15:clr>
        </p15:guide>
        <p15:guide id="7" pos="2880">
          <p15:clr>
            <a:srgbClr val="A4A3A4"/>
          </p15:clr>
        </p15:guide>
        <p15:guide id="8" pos="295">
          <p15:clr>
            <a:srgbClr val="A4A3A4"/>
          </p15:clr>
        </p15:guide>
        <p15:guide id="9" pos="5488">
          <p15:clr>
            <a:srgbClr val="A4A3A4"/>
          </p15:clr>
        </p15:guide>
        <p15:guide id="10" pos="936" userDrawn="1">
          <p15:clr>
            <a:srgbClr val="A4A3A4"/>
          </p15:clr>
        </p15:guide>
        <p15:guide id="11" pos="378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6EB6"/>
    <a:srgbClr val="0072BC"/>
    <a:srgbClr val="0079C1"/>
    <a:srgbClr val="004B87"/>
    <a:srgbClr val="002664"/>
    <a:srgbClr val="ADC7F1"/>
    <a:srgbClr val="739ABC"/>
    <a:srgbClr val="FECB00"/>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30" autoAdjust="0"/>
    <p:restoredTop sz="88984" autoAdjust="0"/>
  </p:normalViewPr>
  <p:slideViewPr>
    <p:cSldViewPr snapToGrid="0">
      <p:cViewPr varScale="1">
        <p:scale>
          <a:sx n="114" d="100"/>
          <a:sy n="114" d="100"/>
        </p:scale>
        <p:origin x="1920" y="102"/>
      </p:cViewPr>
      <p:guideLst>
        <p:guide orient="horz" pos="3612"/>
        <p:guide orient="horz" pos="2614"/>
        <p:guide orient="horz" pos="232"/>
        <p:guide orient="horz" pos="3864"/>
        <p:guide orient="horz" pos="2387"/>
        <p:guide orient="horz" pos="1032"/>
        <p:guide pos="2880"/>
        <p:guide pos="295"/>
        <p:guide pos="5488"/>
        <p:guide pos="936"/>
        <p:guide pos="37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2910" y="-12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0"/>
            <a:ext cx="2944075" cy="496095"/>
          </a:xfrm>
          <a:prstGeom prst="rect">
            <a:avLst/>
          </a:prstGeom>
          <a:noFill/>
          <a:ln w="9525">
            <a:noFill/>
            <a:miter lim="800000"/>
            <a:headEnd/>
            <a:tailEnd/>
          </a:ln>
          <a:effectLst/>
        </p:spPr>
        <p:txBody>
          <a:bodyPr vert="horz" wrap="square" lIns="92927" tIns="46464" rIns="92927" bIns="46464" numCol="1" anchor="t" anchorCtr="0" compatLnSpc="1">
            <a:prstTxWarp prst="textNoShape">
              <a:avLst/>
            </a:prstTxWarp>
          </a:bodyPr>
          <a:lstStyle>
            <a:lvl1pPr>
              <a:defRPr sz="1200" b="0">
                <a:latin typeface="Arial" charset="0"/>
                <a:cs typeface="Arial" charset="0"/>
              </a:defRPr>
            </a:lvl1pPr>
          </a:lstStyle>
          <a:p>
            <a:pPr>
              <a:defRPr/>
            </a:pPr>
            <a:endParaRPr lang="da-DK"/>
          </a:p>
        </p:txBody>
      </p:sp>
      <p:sp>
        <p:nvSpPr>
          <p:cNvPr id="108547" name="Rectangle 3"/>
          <p:cNvSpPr>
            <a:spLocks noGrp="1" noChangeArrowheads="1"/>
          </p:cNvSpPr>
          <p:nvPr>
            <p:ph type="dt" idx="1"/>
          </p:nvPr>
        </p:nvSpPr>
        <p:spPr bwMode="auto">
          <a:xfrm>
            <a:off x="3850432" y="0"/>
            <a:ext cx="2945660" cy="496095"/>
          </a:xfrm>
          <a:prstGeom prst="rect">
            <a:avLst/>
          </a:prstGeom>
          <a:noFill/>
          <a:ln w="9525">
            <a:noFill/>
            <a:miter lim="800000"/>
            <a:headEnd/>
            <a:tailEnd/>
          </a:ln>
          <a:effectLst/>
        </p:spPr>
        <p:txBody>
          <a:bodyPr vert="horz" wrap="square" lIns="92927" tIns="46464" rIns="92927" bIns="46464" numCol="1" anchor="t" anchorCtr="0" compatLnSpc="1">
            <a:prstTxWarp prst="textNoShape">
              <a:avLst/>
            </a:prstTxWarp>
          </a:bodyPr>
          <a:lstStyle>
            <a:lvl1pPr algn="r">
              <a:defRPr sz="1200" b="0">
                <a:latin typeface="Arial" charset="0"/>
                <a:cs typeface="Arial" charset="0"/>
              </a:defRPr>
            </a:lvl1pPr>
          </a:lstStyle>
          <a:p>
            <a:pPr>
              <a:defRPr/>
            </a:pPr>
            <a:endParaRPr lang="da-DK"/>
          </a:p>
        </p:txBody>
      </p:sp>
      <p:sp>
        <p:nvSpPr>
          <p:cNvPr id="5124"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678183" y="4715272"/>
            <a:ext cx="5441309" cy="4466433"/>
          </a:xfrm>
          <a:prstGeom prst="rect">
            <a:avLst/>
          </a:prstGeom>
          <a:noFill/>
          <a:ln w="9525">
            <a:noFill/>
            <a:miter lim="800000"/>
            <a:headEnd/>
            <a:tailEnd/>
          </a:ln>
          <a:effectLst/>
        </p:spPr>
        <p:txBody>
          <a:bodyPr vert="horz" wrap="square" lIns="92927" tIns="46464" rIns="92927" bIns="46464"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8550" name="Rectangle 6"/>
          <p:cNvSpPr>
            <a:spLocks noGrp="1" noChangeArrowheads="1"/>
          </p:cNvSpPr>
          <p:nvPr>
            <p:ph type="ftr" sz="quarter" idx="4"/>
          </p:nvPr>
        </p:nvSpPr>
        <p:spPr bwMode="auto">
          <a:xfrm>
            <a:off x="1" y="9428959"/>
            <a:ext cx="2944075" cy="496094"/>
          </a:xfrm>
          <a:prstGeom prst="rect">
            <a:avLst/>
          </a:prstGeom>
          <a:noFill/>
          <a:ln w="9525">
            <a:noFill/>
            <a:miter lim="800000"/>
            <a:headEnd/>
            <a:tailEnd/>
          </a:ln>
          <a:effectLst/>
        </p:spPr>
        <p:txBody>
          <a:bodyPr vert="horz" wrap="square" lIns="92927" tIns="46464" rIns="92927" bIns="46464" numCol="1" anchor="b" anchorCtr="0" compatLnSpc="1">
            <a:prstTxWarp prst="textNoShape">
              <a:avLst/>
            </a:prstTxWarp>
          </a:bodyPr>
          <a:lstStyle>
            <a:lvl1pPr>
              <a:defRPr sz="1200" b="0">
                <a:latin typeface="Arial" charset="0"/>
                <a:cs typeface="Arial" charset="0"/>
              </a:defRPr>
            </a:lvl1pPr>
          </a:lstStyle>
          <a:p>
            <a:pPr>
              <a:defRPr/>
            </a:pPr>
            <a:endParaRPr lang="da-DK"/>
          </a:p>
        </p:txBody>
      </p:sp>
      <p:sp>
        <p:nvSpPr>
          <p:cNvPr id="108551" name="Rectangle 7"/>
          <p:cNvSpPr>
            <a:spLocks noGrp="1" noChangeArrowheads="1"/>
          </p:cNvSpPr>
          <p:nvPr>
            <p:ph type="sldNum" sz="quarter" idx="5"/>
          </p:nvPr>
        </p:nvSpPr>
        <p:spPr bwMode="auto">
          <a:xfrm>
            <a:off x="3850432" y="9428959"/>
            <a:ext cx="2945660" cy="496094"/>
          </a:xfrm>
          <a:prstGeom prst="rect">
            <a:avLst/>
          </a:prstGeom>
          <a:noFill/>
          <a:ln w="9525">
            <a:noFill/>
            <a:miter lim="800000"/>
            <a:headEnd/>
            <a:tailEnd/>
          </a:ln>
          <a:effectLst/>
        </p:spPr>
        <p:txBody>
          <a:bodyPr vert="horz" wrap="square" lIns="92927" tIns="46464" rIns="92927" bIns="46464" numCol="1" anchor="b" anchorCtr="0" compatLnSpc="1">
            <a:prstTxWarp prst="textNoShape">
              <a:avLst/>
            </a:prstTxWarp>
          </a:bodyPr>
          <a:lstStyle>
            <a:lvl1pPr algn="r">
              <a:defRPr sz="1200" b="0"/>
            </a:lvl1pPr>
          </a:lstStyle>
          <a:p>
            <a:fld id="{B18AE27A-1747-4958-B001-26C0D9071E41}" type="slidenum">
              <a:rPr lang="da-DK" altLang="en-US"/>
              <a:pPr/>
              <a:t>‹#›</a:t>
            </a:fld>
            <a:endParaRPr lang="da-DK" altLang="en-US"/>
          </a:p>
        </p:txBody>
      </p:sp>
    </p:spTree>
    <p:extLst>
      <p:ext uri="{BB962C8B-B14F-4D97-AF65-F5344CB8AC3E}">
        <p14:creationId xmlns:p14="http://schemas.microsoft.com/office/powerpoint/2010/main" val="1429046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orisch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302012" cy="338554"/>
          </a:xfrm>
          <a:prstGeom prst="rect">
            <a:avLst/>
          </a:prstGeom>
          <a:noFill/>
        </p:spPr>
        <p:txBody>
          <a:bodyPr wrap="none" rtlCol="0">
            <a:spAutoFit/>
          </a:bodyPr>
          <a:lstStyle/>
          <a:p>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Master 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168" y="2001515"/>
            <a:ext cx="4377020" cy="989826"/>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orisch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302012" cy="338554"/>
          </a:xfrm>
          <a:prstGeom prst="rect">
            <a:avLst/>
          </a:prstGeom>
          <a:noFill/>
        </p:spPr>
        <p:txBody>
          <a:bodyPr wrap="none" rtlCol="0">
            <a:spAutoFit/>
          </a:bodyPr>
          <a:lstStyle/>
          <a:p>
            <a:r>
              <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Master 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168" y="2001515"/>
            <a:ext cx="4377020" cy="989826"/>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userDrawn="1"/>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0" y="368300"/>
            <a:ext cx="91440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en-US" dirty="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a:t>Click to edit Master text styles</a:t>
            </a:r>
          </a:p>
          <a:p>
            <a:pPr lvl="1"/>
            <a:r>
              <a:rPr lang="da-DK" altLang="en-US" dirty="0"/>
              <a:t>Second level</a:t>
            </a:r>
          </a:p>
          <a:p>
            <a:pPr lvl="2"/>
            <a:r>
              <a:rPr lang="da-DK" altLang="en-US" dirty="0"/>
              <a:t>Third level</a:t>
            </a:r>
          </a:p>
          <a:p>
            <a:pPr lvl="3"/>
            <a:r>
              <a:rPr lang="da-DK" altLang="en-US" dirty="0"/>
              <a:t>Fourth level</a:t>
            </a:r>
          </a:p>
          <a:p>
            <a:pPr lvl="4"/>
            <a:r>
              <a:rPr lang="da-DK" altLang="en-US" dirty="0"/>
              <a:t>Fifth level</a:t>
            </a:r>
          </a:p>
        </p:txBody>
      </p:sp>
      <p:sp>
        <p:nvSpPr>
          <p:cNvPr id="11" name="TextBox 10"/>
          <p:cNvSpPr txBox="1"/>
          <p:nvPr userDrawn="1"/>
        </p:nvSpPr>
        <p:spPr>
          <a:xfrm>
            <a:off x="5997844" y="31077"/>
            <a:ext cx="3150628" cy="276999"/>
          </a:xfrm>
          <a:prstGeom prst="rect">
            <a:avLst/>
          </a:prstGeom>
          <a:noFill/>
        </p:spPr>
        <p:txBody>
          <a:bodyPr wrap="square" rtlCol="0">
            <a:spAutoFit/>
          </a:bodyPr>
          <a:lstStyle/>
          <a:p>
            <a:r>
              <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248" y="60879"/>
            <a:ext cx="1153760" cy="260913"/>
          </a:xfrm>
          <a:prstGeom prst="rect">
            <a:avLst/>
          </a:prstGeom>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4017" r:id="rId3"/>
  </p:sldLayoutIdLst>
  <p:txStyles>
    <p:titleStyle>
      <a:lvl1pPr algn="ctr" rtl="0" eaLnBrk="0" fontAlgn="base" hangingPunct="0">
        <a:spcBef>
          <a:spcPct val="0"/>
        </a:spcBef>
        <a:spcAft>
          <a:spcPct val="0"/>
        </a:spcAft>
        <a:defRPr sz="3600" b="1" i="0" u="none">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sae.org/standards/content/as91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5971" y="4792585"/>
            <a:ext cx="8252057" cy="900113"/>
          </a:xfrm>
        </p:spPr>
        <p:txBody>
          <a:bodyPr/>
          <a:lstStyle/>
          <a:p>
            <a:br>
              <a:rPr lang="en-US" dirty="0"/>
            </a:br>
            <a:r>
              <a:rPr lang="en-US" sz="4000" dirty="0"/>
              <a:t>Supplier FAI Instructions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sp>
        <p:nvSpPr>
          <p:cNvPr id="3" name="Content Placeholder 2"/>
          <p:cNvSpPr>
            <a:spLocks noGrp="1"/>
          </p:cNvSpPr>
          <p:nvPr>
            <p:ph idx="1"/>
          </p:nvPr>
        </p:nvSpPr>
        <p:spPr>
          <a:xfrm>
            <a:off x="577510" y="1136912"/>
            <a:ext cx="8280400" cy="5484605"/>
          </a:xfrm>
        </p:spPr>
        <p:txBody>
          <a:bodyPr/>
          <a:lstStyle/>
          <a:p>
            <a:r>
              <a:rPr lang="en-US" sz="1800" dirty="0">
                <a:solidFill>
                  <a:srgbClr val="000000"/>
                </a:solidFill>
              </a:rPr>
              <a:t>20. (R)	</a:t>
            </a:r>
            <a:r>
              <a:rPr lang="en-US" sz="1800" b="1" dirty="0">
                <a:solidFill>
                  <a:srgbClr val="000000"/>
                </a:solidFill>
              </a:rPr>
              <a:t>FAIR Verified By</a:t>
            </a:r>
            <a:r>
              <a:rPr lang="en-US" sz="1800" dirty="0">
                <a:solidFill>
                  <a:srgbClr val="000000"/>
                </a:solidFill>
              </a:rPr>
              <a:t>: Legible identification of the person verifying the evaluation activities were completed.</a:t>
            </a:r>
          </a:p>
          <a:p>
            <a:endParaRPr lang="en-US" sz="1200" dirty="0">
              <a:solidFill>
                <a:srgbClr val="000000"/>
              </a:solidFill>
            </a:endParaRPr>
          </a:p>
          <a:p>
            <a:r>
              <a:rPr lang="en-US" sz="1800" dirty="0">
                <a:solidFill>
                  <a:srgbClr val="000000"/>
                </a:solidFill>
              </a:rPr>
              <a:t>21. (R) Date when field 20 was populated.</a:t>
            </a:r>
          </a:p>
          <a:p>
            <a:endParaRPr lang="en-US" sz="1800" dirty="0">
              <a:solidFill>
                <a:srgbClr val="000000"/>
              </a:solidFill>
            </a:endParaRPr>
          </a:p>
          <a:p>
            <a:r>
              <a:rPr lang="en-US" sz="1800" dirty="0">
                <a:solidFill>
                  <a:srgbClr val="000000"/>
                </a:solidFill>
              </a:rPr>
              <a:t>22. (R) FAIR Reviewed / Approved By: Legible identification of the person from the organization who reviewed and approved the FAI. Should NOT be the same individual identified in field 20.</a:t>
            </a:r>
          </a:p>
          <a:p>
            <a:endParaRPr lang="en-US" sz="1800" dirty="0">
              <a:solidFill>
                <a:srgbClr val="000000"/>
              </a:solidFill>
            </a:endParaRPr>
          </a:p>
          <a:p>
            <a:r>
              <a:rPr lang="en-US" sz="1800" dirty="0">
                <a:solidFill>
                  <a:srgbClr val="000000"/>
                </a:solidFill>
              </a:rPr>
              <a:t>23. (R) Date when field 22 was populated.</a:t>
            </a:r>
          </a:p>
          <a:p>
            <a:endParaRPr lang="en-US" sz="1800" dirty="0">
              <a:solidFill>
                <a:srgbClr val="000000"/>
              </a:solidFill>
            </a:endParaRPr>
          </a:p>
          <a:p>
            <a:r>
              <a:rPr lang="en-US" sz="1800" dirty="0">
                <a:solidFill>
                  <a:srgbClr val="000000"/>
                </a:solidFill>
              </a:rPr>
              <a:t>24. (CR) Customer approval: used by customer to record approval.</a:t>
            </a:r>
          </a:p>
          <a:p>
            <a:endParaRPr lang="en-US" sz="1800" dirty="0">
              <a:solidFill>
                <a:srgbClr val="000000"/>
              </a:solidFill>
            </a:endParaRPr>
          </a:p>
          <a:p>
            <a:r>
              <a:rPr lang="en-US" sz="1800" dirty="0">
                <a:solidFill>
                  <a:srgbClr val="000000"/>
                </a:solidFill>
              </a:rPr>
              <a:t>25. (CR) Date when field 24 was populated.</a:t>
            </a:r>
          </a:p>
          <a:p>
            <a:endParaRPr lang="en-US" sz="1800" dirty="0">
              <a:solidFill>
                <a:srgbClr val="000000"/>
              </a:solidFill>
            </a:endParaRPr>
          </a:p>
          <a:p>
            <a:r>
              <a:rPr lang="en-US" sz="1800" dirty="0">
                <a:solidFill>
                  <a:srgbClr val="000000"/>
                </a:solidFill>
              </a:rPr>
              <a:t>Note: In fields 20, 22, and 24, electric identification is acceptable.</a:t>
            </a:r>
            <a:r>
              <a:rPr lang="en-US" sz="1200" dirty="0">
                <a:solidFill>
                  <a:srgbClr val="000000"/>
                </a:solidFill>
              </a:rPr>
              <a:t>			                                                                                                               </a:t>
            </a:r>
          </a:p>
        </p:txBody>
      </p:sp>
    </p:spTree>
    <p:extLst>
      <p:ext uri="{BB962C8B-B14F-4D97-AF65-F5344CB8AC3E}">
        <p14:creationId xmlns:p14="http://schemas.microsoft.com/office/powerpoint/2010/main" val="248935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 2</a:t>
            </a:r>
          </a:p>
        </p:txBody>
      </p:sp>
      <p:pic>
        <p:nvPicPr>
          <p:cNvPr id="4" name="Picture 3">
            <a:extLst>
              <a:ext uri="{FF2B5EF4-FFF2-40B4-BE49-F238E27FC236}">
                <a16:creationId xmlns:a16="http://schemas.microsoft.com/office/drawing/2014/main" id="{84C4EDAA-B578-4187-56AD-C7B6022ECD7B}"/>
              </a:ext>
            </a:extLst>
          </p:cNvPr>
          <p:cNvPicPr>
            <a:picLocks noChangeAspect="1"/>
          </p:cNvPicPr>
          <p:nvPr/>
        </p:nvPicPr>
        <p:blipFill>
          <a:blip r:embed="rId2"/>
          <a:stretch>
            <a:fillRect/>
          </a:stretch>
        </p:blipFill>
        <p:spPr>
          <a:xfrm>
            <a:off x="2099869" y="1109538"/>
            <a:ext cx="4944261" cy="5668793"/>
          </a:xfrm>
          <a:prstGeom prst="rect">
            <a:avLst/>
          </a:prstGeom>
        </p:spPr>
      </p:pic>
    </p:spTree>
    <p:extLst>
      <p:ext uri="{BB962C8B-B14F-4D97-AF65-F5344CB8AC3E}">
        <p14:creationId xmlns:p14="http://schemas.microsoft.com/office/powerpoint/2010/main" val="15031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2</a:t>
            </a:r>
          </a:p>
        </p:txBody>
      </p:sp>
      <p:sp>
        <p:nvSpPr>
          <p:cNvPr id="3" name="Content Placeholder 2"/>
          <p:cNvSpPr>
            <a:spLocks noGrp="1"/>
          </p:cNvSpPr>
          <p:nvPr>
            <p:ph idx="1"/>
          </p:nvPr>
        </p:nvSpPr>
        <p:spPr>
          <a:xfrm>
            <a:off x="431800" y="1128252"/>
            <a:ext cx="8280400" cy="5442154"/>
          </a:xfrm>
        </p:spPr>
        <p:txBody>
          <a:bodyPr/>
          <a:lstStyle/>
          <a:p>
            <a:r>
              <a:rPr lang="en-US" sz="1800" b="1" dirty="0"/>
              <a:t>NOTE</a:t>
            </a:r>
            <a:r>
              <a:rPr lang="en-US" sz="1800" dirty="0"/>
              <a:t>: Data fields 1 thru 4 are repeated on all forms for convenience and traceability but should be validated.</a:t>
            </a:r>
          </a:p>
          <a:p>
            <a:endParaRPr lang="en-US" sz="1200" dirty="0"/>
          </a:p>
          <a:p>
            <a:r>
              <a:rPr lang="en-US" sz="1800" dirty="0"/>
              <a:t>5. (CR)	</a:t>
            </a:r>
            <a:r>
              <a:rPr lang="en-US" sz="1800" b="1" dirty="0"/>
              <a:t>Material or Process Name</a:t>
            </a:r>
            <a:r>
              <a:rPr lang="en-US" sz="1800" dirty="0"/>
              <a:t>: Name of applicable materials or special 	processes.</a:t>
            </a:r>
          </a:p>
          <a:p>
            <a:endParaRPr lang="en-US" sz="1200" dirty="0"/>
          </a:p>
          <a:p>
            <a:r>
              <a:rPr lang="en-US" sz="1800" dirty="0"/>
              <a:t>6. (CR)	</a:t>
            </a:r>
            <a:r>
              <a:rPr lang="en-US" sz="1800" b="1" dirty="0"/>
              <a:t>Specification Number</a:t>
            </a:r>
            <a:r>
              <a:rPr lang="en-US" sz="1800" dirty="0"/>
              <a:t>: Provide the following information:</a:t>
            </a:r>
          </a:p>
          <a:p>
            <a:r>
              <a:rPr lang="en-US" sz="1800" dirty="0"/>
              <a:t>		* Material specifications and material form (e.g., sheet, bar, plate) for 	all materials incorporated into the FAI part (e.g., weld or solder).</a:t>
            </a:r>
          </a:p>
          <a:p>
            <a:r>
              <a:rPr lang="en-US" sz="1800" dirty="0"/>
              <a:t>		* Special process specifications; including class, type, revision, as 	applicable.</a:t>
            </a:r>
          </a:p>
          <a:p>
            <a:r>
              <a:rPr lang="en-US" sz="1800" dirty="0"/>
              <a:t>		* If standard catalogue items or COTS are modified, then list that 	standard hardware or COTS item. </a:t>
            </a:r>
            <a:r>
              <a:rPr lang="en-US" sz="1800" b="1" dirty="0"/>
              <a:t>NOTE</a:t>
            </a:r>
            <a:r>
              <a:rPr lang="en-US" sz="1800" dirty="0"/>
              <a:t>: Non-modified standard 	catalogue items are listed on Form 1, “Part Number Accountability.”</a:t>
            </a:r>
          </a:p>
          <a:p>
            <a:endParaRPr lang="en-US" sz="1200" dirty="0"/>
          </a:p>
          <a:p>
            <a:r>
              <a:rPr lang="en-US" sz="1800" dirty="0"/>
              <a:t>7. (O)	Code: Any required code from the customer for material or process 	listing, or expiration date.</a:t>
            </a:r>
          </a:p>
          <a:p>
            <a:pPr algn="ctr"/>
            <a:endParaRPr lang="en-US" sz="1400" dirty="0"/>
          </a:p>
          <a:p>
            <a:pPr algn="ctr"/>
            <a:r>
              <a:rPr lang="en-US" sz="1400" dirty="0"/>
              <a:t>							continued next page…</a:t>
            </a:r>
          </a:p>
        </p:txBody>
      </p:sp>
    </p:spTree>
    <p:extLst>
      <p:ext uri="{BB962C8B-B14F-4D97-AF65-F5344CB8AC3E}">
        <p14:creationId xmlns:p14="http://schemas.microsoft.com/office/powerpoint/2010/main" val="169563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2</a:t>
            </a:r>
          </a:p>
        </p:txBody>
      </p:sp>
      <p:sp>
        <p:nvSpPr>
          <p:cNvPr id="3" name="Content Placeholder 2"/>
          <p:cNvSpPr>
            <a:spLocks noGrp="1"/>
          </p:cNvSpPr>
          <p:nvPr>
            <p:ph idx="1"/>
          </p:nvPr>
        </p:nvSpPr>
        <p:spPr>
          <a:xfrm>
            <a:off x="431800" y="1128252"/>
            <a:ext cx="8280400" cy="5442154"/>
          </a:xfrm>
        </p:spPr>
        <p:txBody>
          <a:bodyPr/>
          <a:lstStyle/>
          <a:p>
            <a:r>
              <a:rPr lang="en-US" sz="1800" dirty="0"/>
              <a:t>8. (CR)	</a:t>
            </a:r>
            <a:r>
              <a:rPr lang="en-US" sz="1800" b="1" dirty="0"/>
              <a:t>Supplier</a:t>
            </a:r>
            <a:r>
              <a:rPr lang="en-US" sz="1800" dirty="0"/>
              <a:t>: List supplier name, address, and code if performing special 	process or supplying material. </a:t>
            </a:r>
          </a:p>
          <a:p>
            <a:endParaRPr lang="en-US" sz="1200" dirty="0"/>
          </a:p>
          <a:p>
            <a:r>
              <a:rPr lang="en-US" sz="1800" dirty="0"/>
              <a:t>9. (CR)	</a:t>
            </a:r>
            <a:r>
              <a:rPr lang="en-US" sz="1800" b="1" dirty="0"/>
              <a:t>Customer Approval Verification</a:t>
            </a:r>
            <a:r>
              <a:rPr lang="en-US" sz="1800" dirty="0"/>
              <a:t>: Indicate if the special process(es) or 	material sources are approved by the customer. Use the drop-down 	menu to choose the appropriate entry.</a:t>
            </a:r>
          </a:p>
          <a:p>
            <a:endParaRPr lang="en-US" sz="1200" dirty="0"/>
          </a:p>
          <a:p>
            <a:r>
              <a:rPr lang="en-US" sz="1800" dirty="0"/>
              <a:t>10. (CR)	</a:t>
            </a:r>
            <a:r>
              <a:rPr lang="en-US" sz="1800" b="1" dirty="0"/>
              <a:t>Certificate of Performance Number</a:t>
            </a:r>
            <a:r>
              <a:rPr lang="en-US" sz="1800" dirty="0"/>
              <a:t>: The applicable certification 	number that can be used for traceability.</a:t>
            </a:r>
          </a:p>
          <a:p>
            <a:endParaRPr lang="en-US" sz="1200" dirty="0"/>
          </a:p>
          <a:p>
            <a:r>
              <a:rPr lang="en-US" sz="1800" dirty="0"/>
              <a:t>11. (CR)	</a:t>
            </a:r>
            <a:r>
              <a:rPr lang="en-US" sz="1800" b="1" dirty="0"/>
              <a:t>Functional Test Procedure Number</a:t>
            </a:r>
            <a:r>
              <a:rPr lang="en-US" sz="1800" dirty="0"/>
              <a:t>: Test procedure number identified 	as a design characteristic.</a:t>
            </a:r>
          </a:p>
          <a:p>
            <a:endParaRPr lang="en-US" sz="1200" dirty="0"/>
          </a:p>
          <a:p>
            <a:r>
              <a:rPr lang="en-US" sz="1800" dirty="0"/>
              <a:t>12. (CR)	</a:t>
            </a:r>
            <a:r>
              <a:rPr lang="en-US" sz="1800" b="1" dirty="0"/>
              <a:t>Acceptance Report Number</a:t>
            </a:r>
            <a:r>
              <a:rPr lang="en-US" sz="1800" dirty="0"/>
              <a:t>: The functional test certification indicating 	that test requirements have been met.</a:t>
            </a:r>
          </a:p>
          <a:p>
            <a:endParaRPr lang="en-US" sz="1200" dirty="0"/>
          </a:p>
          <a:p>
            <a:r>
              <a:rPr lang="en-US" sz="1800" dirty="0"/>
              <a:t>13. (O)	Comments: Provide supporting comments, as applicable.</a:t>
            </a:r>
            <a:endParaRPr lang="en-US" sz="1200" dirty="0"/>
          </a:p>
          <a:p>
            <a:pPr algn="ctr"/>
            <a:endParaRPr lang="en-US" sz="1400" dirty="0"/>
          </a:p>
        </p:txBody>
      </p:sp>
    </p:spTree>
    <p:extLst>
      <p:ext uri="{BB962C8B-B14F-4D97-AF65-F5344CB8AC3E}">
        <p14:creationId xmlns:p14="http://schemas.microsoft.com/office/powerpoint/2010/main" val="113901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3</a:t>
            </a:r>
          </a:p>
        </p:txBody>
      </p:sp>
      <p:pic>
        <p:nvPicPr>
          <p:cNvPr id="5" name="Picture 4">
            <a:extLst>
              <a:ext uri="{FF2B5EF4-FFF2-40B4-BE49-F238E27FC236}">
                <a16:creationId xmlns:a16="http://schemas.microsoft.com/office/drawing/2014/main" id="{FF5486AE-224D-62CA-60E7-708ED491A184}"/>
              </a:ext>
            </a:extLst>
          </p:cNvPr>
          <p:cNvPicPr>
            <a:picLocks noChangeAspect="1"/>
          </p:cNvPicPr>
          <p:nvPr/>
        </p:nvPicPr>
        <p:blipFill>
          <a:blip r:embed="rId2"/>
          <a:stretch>
            <a:fillRect/>
          </a:stretch>
        </p:blipFill>
        <p:spPr>
          <a:xfrm>
            <a:off x="440349" y="1104024"/>
            <a:ext cx="8263301" cy="5296776"/>
          </a:xfrm>
          <a:prstGeom prst="rect">
            <a:avLst/>
          </a:prstGeom>
        </p:spPr>
      </p:pic>
    </p:spTree>
    <p:extLst>
      <p:ext uri="{BB962C8B-B14F-4D97-AF65-F5344CB8AC3E}">
        <p14:creationId xmlns:p14="http://schemas.microsoft.com/office/powerpoint/2010/main" val="419897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3</a:t>
            </a:r>
          </a:p>
        </p:txBody>
      </p:sp>
      <p:sp>
        <p:nvSpPr>
          <p:cNvPr id="3" name="Content Placeholder 2"/>
          <p:cNvSpPr>
            <a:spLocks noGrp="1"/>
          </p:cNvSpPr>
          <p:nvPr>
            <p:ph idx="1"/>
          </p:nvPr>
        </p:nvSpPr>
        <p:spPr>
          <a:xfrm>
            <a:off x="431800" y="1047546"/>
            <a:ext cx="8280400" cy="5442154"/>
          </a:xfrm>
        </p:spPr>
        <p:txBody>
          <a:bodyPr/>
          <a:lstStyle/>
          <a:p>
            <a:r>
              <a:rPr lang="en-US" sz="1800" b="1" dirty="0"/>
              <a:t>NOTE</a:t>
            </a:r>
            <a:r>
              <a:rPr lang="en-US" sz="1800" dirty="0"/>
              <a:t>: Data fields 1 thru 4 are repeated on all forms for convenience and traceability but should be validated.</a:t>
            </a:r>
          </a:p>
          <a:p>
            <a:endParaRPr lang="en-US" sz="1200" dirty="0"/>
          </a:p>
          <a:p>
            <a:r>
              <a:rPr lang="en-US" sz="1800" dirty="0"/>
              <a:t>5. (R)	</a:t>
            </a:r>
            <a:r>
              <a:rPr lang="en-US" sz="1800" b="1" dirty="0"/>
              <a:t>Char. No.</a:t>
            </a:r>
            <a:r>
              <a:rPr lang="en-US" sz="1800" dirty="0"/>
              <a:t>: Unique assigned number for each design characteristic. 	(See SQA-007 for full instructions.)</a:t>
            </a:r>
          </a:p>
          <a:p>
            <a:endParaRPr lang="en-US" sz="1200" dirty="0"/>
          </a:p>
          <a:p>
            <a:r>
              <a:rPr lang="en-US" sz="1800" dirty="0"/>
              <a:t>6. (CR)	</a:t>
            </a:r>
            <a:r>
              <a:rPr lang="en-US" sz="1800" b="1" dirty="0"/>
              <a:t>Reference Location</a:t>
            </a:r>
            <a:r>
              <a:rPr lang="en-US" sz="1800" dirty="0"/>
              <a:t>: Location of the design characteristic. ABT 	reference locations must include drawing number, sheet number (if 	over one page), and zone location. </a:t>
            </a:r>
          </a:p>
          <a:p>
            <a:endParaRPr lang="en-US" sz="1200" dirty="0"/>
          </a:p>
          <a:p>
            <a:r>
              <a:rPr lang="en-US" sz="1800" dirty="0"/>
              <a:t>7. (CR)	</a:t>
            </a:r>
            <a:r>
              <a:rPr lang="en-US" sz="1800" b="1" dirty="0"/>
              <a:t>Characteristic Designator</a:t>
            </a:r>
            <a:r>
              <a:rPr lang="en-US" sz="1800" dirty="0"/>
              <a:t>: If applicable, record characteristic type (only 	Critical, Key Characteristic, or Flight Safety). If not applicable, enter 	“N/A” or leave the field blank.</a:t>
            </a:r>
          </a:p>
          <a:p>
            <a:endParaRPr lang="en-US" sz="1200" dirty="0"/>
          </a:p>
          <a:p>
            <a:r>
              <a:rPr lang="en-US" sz="1800" dirty="0"/>
              <a:t>8. (R) 	</a:t>
            </a:r>
            <a:r>
              <a:rPr lang="en-US" sz="1800" b="1" dirty="0"/>
              <a:t>Requirement</a:t>
            </a:r>
            <a:r>
              <a:rPr lang="en-US" sz="1800" dirty="0"/>
              <a:t>: Specified requirement for the design characteristic with 	associated nominal dimension and tolerances, drawing notes, and/or 	specification requirements.</a:t>
            </a:r>
            <a:endParaRPr lang="en-US" sz="1400" dirty="0"/>
          </a:p>
          <a:p>
            <a:r>
              <a:rPr lang="en-US" sz="1000" dirty="0"/>
              <a:t>								         continued next page…</a:t>
            </a:r>
          </a:p>
        </p:txBody>
      </p:sp>
    </p:spTree>
    <p:extLst>
      <p:ext uri="{BB962C8B-B14F-4D97-AF65-F5344CB8AC3E}">
        <p14:creationId xmlns:p14="http://schemas.microsoft.com/office/powerpoint/2010/main" val="247333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3</a:t>
            </a:r>
          </a:p>
        </p:txBody>
      </p:sp>
      <p:sp>
        <p:nvSpPr>
          <p:cNvPr id="3" name="Content Placeholder 2"/>
          <p:cNvSpPr>
            <a:spLocks noGrp="1"/>
          </p:cNvSpPr>
          <p:nvPr>
            <p:ph idx="1"/>
          </p:nvPr>
        </p:nvSpPr>
        <p:spPr>
          <a:xfrm>
            <a:off x="431800" y="1128252"/>
            <a:ext cx="8280400" cy="5442154"/>
          </a:xfrm>
        </p:spPr>
        <p:txBody>
          <a:bodyPr/>
          <a:lstStyle/>
          <a:p>
            <a:r>
              <a:rPr lang="en-US" sz="1800" dirty="0"/>
              <a:t>9. (R)	</a:t>
            </a:r>
            <a:r>
              <a:rPr lang="en-US" sz="1800" b="1" dirty="0"/>
              <a:t>Results</a:t>
            </a:r>
            <a:r>
              <a:rPr lang="en-US" sz="1800" dirty="0"/>
              <a:t>: List measurement(s) obtained for the design 	characteristics. </a:t>
            </a:r>
          </a:p>
          <a:p>
            <a:r>
              <a:rPr lang="en-US" sz="1800" dirty="0"/>
              <a:t>		* Results must be listed as “Conforms” if the requirement is an 	attribute, or a numerical result if the requirement is a variable. (See 	SQA-007 for full instructions.)</a:t>
            </a:r>
          </a:p>
          <a:p>
            <a:r>
              <a:rPr lang="en-US" sz="1800" dirty="0"/>
              <a:t>	</a:t>
            </a:r>
            <a:endParaRPr lang="en-US" sz="1200" dirty="0"/>
          </a:p>
          <a:p>
            <a:r>
              <a:rPr lang="en-US" sz="1800" dirty="0"/>
              <a:t>10. (CR)	</a:t>
            </a:r>
            <a:r>
              <a:rPr lang="en-US" sz="1800" b="1" dirty="0"/>
              <a:t>Designed Tooling</a:t>
            </a:r>
            <a:r>
              <a:rPr lang="en-US" sz="1800" dirty="0"/>
              <a:t>: When specially designed tooling is used for 	attribute acceptance of a characteristic, record the tool identification 	number. When qualified tooling is used, record the gauge value or 	range (min/max value), as applicable.</a:t>
            </a:r>
          </a:p>
          <a:p>
            <a:r>
              <a:rPr lang="en-US" sz="1800" dirty="0"/>
              <a:t>	</a:t>
            </a:r>
          </a:p>
          <a:p>
            <a:r>
              <a:rPr lang="en-US" sz="1800" dirty="0"/>
              <a:t>11. (CR) 	</a:t>
            </a:r>
            <a:r>
              <a:rPr lang="en-US" sz="1800" b="1" dirty="0"/>
              <a:t>Nonconformance Number</a:t>
            </a:r>
            <a:r>
              <a:rPr lang="en-US" sz="1800" dirty="0"/>
              <a:t>: If the characteristic is found to be 	nonconforming, record a nonconformance document reference 	number.</a:t>
            </a:r>
          </a:p>
          <a:p>
            <a:endParaRPr lang="en-US" sz="1200" dirty="0"/>
          </a:p>
          <a:p>
            <a:r>
              <a:rPr lang="en-US" sz="1800" dirty="0"/>
              <a:t>12. (O)	Additional Data / Comments</a:t>
            </a:r>
            <a:endParaRPr lang="en-US" sz="1800" b="1" dirty="0"/>
          </a:p>
          <a:p>
            <a:endParaRPr lang="en-US" sz="1200" b="1" dirty="0"/>
          </a:p>
          <a:p>
            <a:r>
              <a:rPr lang="en-US" sz="1200" b="1" dirty="0"/>
              <a:t>				</a:t>
            </a:r>
            <a:endParaRPr lang="en-US" sz="1400" dirty="0"/>
          </a:p>
          <a:p>
            <a:pPr algn="ctr"/>
            <a:r>
              <a:rPr lang="en-US" sz="1400" dirty="0"/>
              <a:t>					</a:t>
            </a:r>
          </a:p>
        </p:txBody>
      </p:sp>
    </p:spTree>
    <p:extLst>
      <p:ext uri="{BB962C8B-B14F-4D97-AF65-F5344CB8AC3E}">
        <p14:creationId xmlns:p14="http://schemas.microsoft.com/office/powerpoint/2010/main" val="404084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Ballooned Drawing</a:t>
            </a:r>
          </a:p>
        </p:txBody>
      </p:sp>
      <p:sp>
        <p:nvSpPr>
          <p:cNvPr id="3" name="Content Placeholder 2">
            <a:extLst>
              <a:ext uri="{FF2B5EF4-FFF2-40B4-BE49-F238E27FC236}">
                <a16:creationId xmlns:a16="http://schemas.microsoft.com/office/drawing/2014/main" id="{F19573CE-840E-A960-3509-EA259C90AD95}"/>
              </a:ext>
            </a:extLst>
          </p:cNvPr>
          <p:cNvSpPr>
            <a:spLocks noGrp="1"/>
          </p:cNvSpPr>
          <p:nvPr>
            <p:ph idx="1"/>
          </p:nvPr>
        </p:nvSpPr>
        <p:spPr>
          <a:xfrm>
            <a:off x="431799" y="1189689"/>
            <a:ext cx="8280400" cy="523701"/>
          </a:xfrm>
        </p:spPr>
        <p:txBody>
          <a:bodyPr/>
          <a:lstStyle/>
          <a:p>
            <a:pPr algn="ctr"/>
            <a:r>
              <a:rPr lang="en-US" sz="1600" dirty="0"/>
              <a:t>All notes and characteristics on a drawing must be ballooned</a:t>
            </a:r>
          </a:p>
        </p:txBody>
      </p:sp>
      <p:pic>
        <p:nvPicPr>
          <p:cNvPr id="10" name="Picture 9">
            <a:extLst>
              <a:ext uri="{FF2B5EF4-FFF2-40B4-BE49-F238E27FC236}">
                <a16:creationId xmlns:a16="http://schemas.microsoft.com/office/drawing/2014/main" id="{D7C9B0E4-3C43-DFE2-23B3-A30045438E78}"/>
              </a:ext>
            </a:extLst>
          </p:cNvPr>
          <p:cNvPicPr>
            <a:picLocks noChangeAspect="1"/>
          </p:cNvPicPr>
          <p:nvPr/>
        </p:nvPicPr>
        <p:blipFill>
          <a:blip r:embed="rId2"/>
          <a:stretch>
            <a:fillRect/>
          </a:stretch>
        </p:blipFill>
        <p:spPr>
          <a:xfrm>
            <a:off x="1158688" y="1638847"/>
            <a:ext cx="6826622" cy="4850853"/>
          </a:xfrm>
          <a:prstGeom prst="rect">
            <a:avLst/>
          </a:prstGeom>
        </p:spPr>
      </p:pic>
    </p:spTree>
    <p:extLst>
      <p:ext uri="{BB962C8B-B14F-4D97-AF65-F5344CB8AC3E}">
        <p14:creationId xmlns:p14="http://schemas.microsoft.com/office/powerpoint/2010/main" val="139490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Ballooned Parts List</a:t>
            </a:r>
          </a:p>
        </p:txBody>
      </p:sp>
      <p:sp>
        <p:nvSpPr>
          <p:cNvPr id="3" name="Content Placeholder 2">
            <a:extLst>
              <a:ext uri="{FF2B5EF4-FFF2-40B4-BE49-F238E27FC236}">
                <a16:creationId xmlns:a16="http://schemas.microsoft.com/office/drawing/2014/main" id="{F19573CE-840E-A960-3509-EA259C90AD95}"/>
              </a:ext>
            </a:extLst>
          </p:cNvPr>
          <p:cNvSpPr>
            <a:spLocks noGrp="1"/>
          </p:cNvSpPr>
          <p:nvPr>
            <p:ph idx="1"/>
          </p:nvPr>
        </p:nvSpPr>
        <p:spPr>
          <a:xfrm>
            <a:off x="431800" y="1268414"/>
            <a:ext cx="8280400" cy="4795050"/>
          </a:xfrm>
        </p:spPr>
        <p:txBody>
          <a:bodyPr/>
          <a:lstStyle/>
          <a:p>
            <a:pPr algn="ctr"/>
            <a:r>
              <a:rPr lang="en-US" sz="1600" dirty="0"/>
              <a:t>If there is a separate parts list, that must also be ballooned.</a:t>
            </a:r>
          </a:p>
          <a:p>
            <a:pPr algn="ctr"/>
            <a:endParaRPr lang="en-US" sz="1600" dirty="0"/>
          </a:p>
        </p:txBody>
      </p:sp>
      <p:pic>
        <p:nvPicPr>
          <p:cNvPr id="5" name="Picture 4">
            <a:extLst>
              <a:ext uri="{FF2B5EF4-FFF2-40B4-BE49-F238E27FC236}">
                <a16:creationId xmlns:a16="http://schemas.microsoft.com/office/drawing/2014/main" id="{6888D3CE-C997-07CE-5DCD-BDB737957C31}"/>
              </a:ext>
            </a:extLst>
          </p:cNvPr>
          <p:cNvPicPr>
            <a:picLocks noChangeAspect="1"/>
          </p:cNvPicPr>
          <p:nvPr/>
        </p:nvPicPr>
        <p:blipFill>
          <a:blip r:embed="rId2"/>
          <a:stretch>
            <a:fillRect/>
          </a:stretch>
        </p:blipFill>
        <p:spPr>
          <a:xfrm>
            <a:off x="431800" y="1911157"/>
            <a:ext cx="3976382" cy="2852290"/>
          </a:xfrm>
          <a:prstGeom prst="rect">
            <a:avLst/>
          </a:prstGeom>
        </p:spPr>
      </p:pic>
      <p:pic>
        <p:nvPicPr>
          <p:cNvPr id="7" name="Picture 6">
            <a:extLst>
              <a:ext uri="{FF2B5EF4-FFF2-40B4-BE49-F238E27FC236}">
                <a16:creationId xmlns:a16="http://schemas.microsoft.com/office/drawing/2014/main" id="{E404A5DB-E410-DB90-A31F-19B5A820C52A}"/>
              </a:ext>
            </a:extLst>
          </p:cNvPr>
          <p:cNvPicPr>
            <a:picLocks noChangeAspect="1"/>
          </p:cNvPicPr>
          <p:nvPr/>
        </p:nvPicPr>
        <p:blipFill>
          <a:blip r:embed="rId3"/>
          <a:stretch>
            <a:fillRect/>
          </a:stretch>
        </p:blipFill>
        <p:spPr>
          <a:xfrm>
            <a:off x="3336370" y="2897867"/>
            <a:ext cx="5375830" cy="3268041"/>
          </a:xfrm>
          <a:prstGeom prst="rect">
            <a:avLst/>
          </a:prstGeom>
        </p:spPr>
      </p:pic>
    </p:spTree>
    <p:extLst>
      <p:ext uri="{BB962C8B-B14F-4D97-AF65-F5344CB8AC3E}">
        <p14:creationId xmlns:p14="http://schemas.microsoft.com/office/powerpoint/2010/main" val="406031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6148945"/>
              </p:ext>
            </p:extLst>
          </p:nvPr>
        </p:nvGraphicFramePr>
        <p:xfrm>
          <a:off x="431800" y="1563688"/>
          <a:ext cx="8280400" cy="1656080"/>
        </p:xfrm>
        <a:graphic>
          <a:graphicData uri="http://schemas.openxmlformats.org/drawingml/2006/table">
            <a:tbl>
              <a:tblPr firstRow="1" bandRow="1">
                <a:tableStyleId>{5C22544A-7EE6-4342-B048-85BDC9FD1C3A}</a:tableStyleId>
              </a:tblPr>
              <a:tblGrid>
                <a:gridCol w="1239982">
                  <a:extLst>
                    <a:ext uri="{9D8B030D-6E8A-4147-A177-3AD203B41FA5}">
                      <a16:colId xmlns:a16="http://schemas.microsoft.com/office/drawing/2014/main" val="20000"/>
                    </a:ext>
                  </a:extLst>
                </a:gridCol>
                <a:gridCol w="1089173">
                  <a:extLst>
                    <a:ext uri="{9D8B030D-6E8A-4147-A177-3AD203B41FA5}">
                      <a16:colId xmlns:a16="http://schemas.microsoft.com/office/drawing/2014/main" val="20001"/>
                    </a:ext>
                  </a:extLst>
                </a:gridCol>
                <a:gridCol w="2300572">
                  <a:extLst>
                    <a:ext uri="{9D8B030D-6E8A-4147-A177-3AD203B41FA5}">
                      <a16:colId xmlns:a16="http://schemas.microsoft.com/office/drawing/2014/main" val="20002"/>
                    </a:ext>
                  </a:extLst>
                </a:gridCol>
                <a:gridCol w="3650673">
                  <a:extLst>
                    <a:ext uri="{9D8B030D-6E8A-4147-A177-3AD203B41FA5}">
                      <a16:colId xmlns:a16="http://schemas.microsoft.com/office/drawing/2014/main" val="20003"/>
                    </a:ext>
                  </a:extLst>
                </a:gridCol>
              </a:tblGrid>
              <a:tr h="370840">
                <a:tc>
                  <a:txBody>
                    <a:bodyPr/>
                    <a:lstStyle/>
                    <a:p>
                      <a:r>
                        <a:rPr lang="en-US" dirty="0"/>
                        <a:t>Revision</a:t>
                      </a:r>
                    </a:p>
                  </a:txBody>
                  <a:tcPr/>
                </a:tc>
                <a:tc>
                  <a:txBody>
                    <a:bodyPr/>
                    <a:lstStyle/>
                    <a:p>
                      <a:r>
                        <a:rPr lang="en-US" dirty="0"/>
                        <a:t>Date</a:t>
                      </a:r>
                    </a:p>
                  </a:txBody>
                  <a:tcPr/>
                </a:tc>
                <a:tc>
                  <a:txBody>
                    <a:bodyPr/>
                    <a:lstStyle/>
                    <a:p>
                      <a:r>
                        <a:rPr lang="en-US" dirty="0"/>
                        <a:t>Author</a:t>
                      </a:r>
                    </a:p>
                  </a:txBody>
                  <a:tcPr/>
                </a:tc>
                <a:tc>
                  <a:txBody>
                    <a:bodyPr/>
                    <a:lstStyle/>
                    <a:p>
                      <a:r>
                        <a:rPr lang="en-US" dirty="0"/>
                        <a:t>Change</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12/29/22</a:t>
                      </a:r>
                    </a:p>
                  </a:txBody>
                  <a:tcPr/>
                </a:tc>
                <a:tc>
                  <a:txBody>
                    <a:bodyPr/>
                    <a:lstStyle/>
                    <a:p>
                      <a:r>
                        <a:rPr lang="en-US" dirty="0"/>
                        <a:t>E. Merritt</a:t>
                      </a:r>
                    </a:p>
                  </a:txBody>
                  <a:tcPr/>
                </a:tc>
                <a:tc>
                  <a:txBody>
                    <a:bodyPr/>
                    <a:lstStyle/>
                    <a:p>
                      <a:r>
                        <a:rPr lang="en-US" dirty="0"/>
                        <a:t>Original Release</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10/31/23</a:t>
                      </a:r>
                    </a:p>
                  </a:txBody>
                  <a:tcPr/>
                </a:tc>
                <a:tc>
                  <a:txBody>
                    <a:bodyPr/>
                    <a:lstStyle/>
                    <a:p>
                      <a:r>
                        <a:rPr lang="en-US" dirty="0"/>
                        <a:t>E. Merritt</a:t>
                      </a:r>
                    </a:p>
                  </a:txBody>
                  <a:tcPr/>
                </a:tc>
                <a:tc>
                  <a:txBody>
                    <a:bodyPr/>
                    <a:lstStyle/>
                    <a:p>
                      <a:r>
                        <a:rPr lang="en-US" dirty="0"/>
                        <a:t>Updated forms and instructions to meet new AS9102 revision (Rev. C).</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961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431800" y="1356423"/>
            <a:ext cx="8280400" cy="2072577"/>
          </a:xfrm>
        </p:spPr>
        <p:txBody>
          <a:bodyPr/>
          <a:lstStyle/>
          <a:p>
            <a:pPr algn="ctr"/>
            <a:r>
              <a:rPr lang="en-US" sz="2500" dirty="0"/>
              <a:t>To provide guidelines and helpful tips to our suppliers to enable them to submit complete and compliant First Article Inspection Reports, as well as to outline any ABT specific requirements above and beyond AS9102 (current revision).</a:t>
            </a:r>
          </a:p>
        </p:txBody>
      </p:sp>
      <p:sp>
        <p:nvSpPr>
          <p:cNvPr id="4" name="Content Placeholder 2">
            <a:extLst>
              <a:ext uri="{FF2B5EF4-FFF2-40B4-BE49-F238E27FC236}">
                <a16:creationId xmlns:a16="http://schemas.microsoft.com/office/drawing/2014/main" id="{D34FDAB9-ABDB-EAEE-400B-E9A51FFF606F}"/>
              </a:ext>
            </a:extLst>
          </p:cNvPr>
          <p:cNvSpPr txBox="1">
            <a:spLocks/>
          </p:cNvSpPr>
          <p:nvPr/>
        </p:nvSpPr>
        <p:spPr bwMode="auto">
          <a:xfrm>
            <a:off x="431800" y="5282214"/>
            <a:ext cx="8280400" cy="12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a:lstStyle>
          <a:p>
            <a:pPr algn="ctr"/>
            <a:r>
              <a:rPr lang="en-US" sz="1600" b="0" kern="0" dirty="0"/>
              <a:t>Portions of the following information are taken directly from the AS9102C specification, which is the governing document for FAI reports. To procure a copy of the entire specification, go to </a:t>
            </a:r>
            <a:r>
              <a:rPr lang="en-US" sz="1600" b="0" kern="0" dirty="0">
                <a:hlinkClick r:id="rId2"/>
              </a:rPr>
              <a:t>https://www.sae.org/standards/content/as9102/</a:t>
            </a:r>
            <a:r>
              <a:rPr lang="en-US" sz="1600" b="0" kern="0" dirty="0"/>
              <a:t>. This standard document is not available to the public and will not be provided by ABT. </a:t>
            </a:r>
          </a:p>
          <a:p>
            <a:pPr algn="ctr"/>
            <a:endParaRPr lang="en-US" sz="1800" b="0" kern="0" dirty="0"/>
          </a:p>
        </p:txBody>
      </p:sp>
    </p:spTree>
    <p:extLst>
      <p:ext uri="{BB962C8B-B14F-4D97-AF65-F5344CB8AC3E}">
        <p14:creationId xmlns:p14="http://schemas.microsoft.com/office/powerpoint/2010/main" val="100552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The Forms</a:t>
            </a:r>
          </a:p>
        </p:txBody>
      </p:sp>
      <p:sp>
        <p:nvSpPr>
          <p:cNvPr id="3" name="Content Placeholder 2"/>
          <p:cNvSpPr>
            <a:spLocks noGrp="1"/>
          </p:cNvSpPr>
          <p:nvPr>
            <p:ph idx="1"/>
          </p:nvPr>
        </p:nvSpPr>
        <p:spPr>
          <a:xfrm>
            <a:off x="431800" y="1356423"/>
            <a:ext cx="8280400" cy="4500563"/>
          </a:xfrm>
        </p:spPr>
        <p:txBody>
          <a:bodyPr/>
          <a:lstStyle/>
          <a:p>
            <a:pPr algn="ctr"/>
            <a:r>
              <a:rPr lang="en-US" sz="1800" dirty="0"/>
              <a:t>The AS9102 First Article Inspection Report is comprised of three forms.  Use all three forms to document the results of the First Article Inspection.  Additional sheets can be used as needed. Please use current AS9102 revision when submitting the First Article Inspection.</a:t>
            </a:r>
          </a:p>
          <a:p>
            <a:endParaRPr lang="en-US" sz="1600" dirty="0"/>
          </a:p>
          <a:p>
            <a:pPr>
              <a:buFont typeface="Arial" panose="020B0604020202020204" pitchFamily="34" charset="0"/>
              <a:buChar char="•"/>
            </a:pPr>
            <a:r>
              <a:rPr lang="en-US" sz="1600" dirty="0"/>
              <a:t>AS9102 </a:t>
            </a:r>
            <a:r>
              <a:rPr lang="en-US" sz="1600" b="1" dirty="0"/>
              <a:t>Form 1:  Part Number Accountability</a:t>
            </a:r>
            <a:r>
              <a:rPr lang="en-US" sz="1600" dirty="0"/>
              <a:t> shall be used to identify the part that is being inspected (FAI part) and associated sub-assemblies or detail parts. </a:t>
            </a:r>
          </a:p>
          <a:p>
            <a:pPr>
              <a:buFont typeface="Arial" panose="020B0604020202020204" pitchFamily="34" charset="0"/>
              <a:buChar char="•"/>
            </a:pPr>
            <a:endParaRPr lang="en-US" sz="1600" dirty="0"/>
          </a:p>
          <a:p>
            <a:pPr>
              <a:buFont typeface="Arial" panose="020B0604020202020204" pitchFamily="34" charset="0"/>
              <a:buChar char="•"/>
            </a:pPr>
            <a:r>
              <a:rPr lang="en-US" sz="1600" dirty="0"/>
              <a:t>AS9102 </a:t>
            </a:r>
            <a:r>
              <a:rPr lang="en-US" sz="1600" b="1" dirty="0"/>
              <a:t>Form 2:  Product Accountability – Raw Material, Specifications and Special Process, Functional Testing</a:t>
            </a:r>
            <a:r>
              <a:rPr lang="en-US" sz="1600" dirty="0"/>
              <a:t> shall be used if any material, special processes or functional testing are defined as a design requirement. </a:t>
            </a:r>
          </a:p>
          <a:p>
            <a:pPr>
              <a:buFont typeface="Arial" panose="020B0604020202020204" pitchFamily="34" charset="0"/>
              <a:buChar char="•"/>
            </a:pPr>
            <a:endParaRPr lang="en-US" sz="1600" dirty="0"/>
          </a:p>
          <a:p>
            <a:pPr>
              <a:buFont typeface="Arial" panose="020B0604020202020204" pitchFamily="34" charset="0"/>
              <a:buChar char="•"/>
            </a:pPr>
            <a:r>
              <a:rPr lang="en-US" sz="1600" dirty="0"/>
              <a:t>AS9102 </a:t>
            </a:r>
            <a:r>
              <a:rPr lang="en-US" sz="1600" b="1" dirty="0"/>
              <a:t>Form 3: Characteristic Accountability, Verification and Compatibility Evaluation</a:t>
            </a:r>
            <a:r>
              <a:rPr lang="en-US" sz="1600" dirty="0"/>
              <a:t> shall be used to record an actual measurement or inspection/verification of the FAI part for every design characteristic on the drawing, including the drawing notes. </a:t>
            </a:r>
          </a:p>
        </p:txBody>
      </p:sp>
    </p:spTree>
    <p:extLst>
      <p:ext uri="{BB962C8B-B14F-4D97-AF65-F5344CB8AC3E}">
        <p14:creationId xmlns:p14="http://schemas.microsoft.com/office/powerpoint/2010/main" val="122613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The Forms</a:t>
            </a:r>
          </a:p>
        </p:txBody>
      </p:sp>
      <p:sp>
        <p:nvSpPr>
          <p:cNvPr id="3" name="Content Placeholder 2"/>
          <p:cNvSpPr>
            <a:spLocks noGrp="1"/>
          </p:cNvSpPr>
          <p:nvPr>
            <p:ph idx="1"/>
          </p:nvPr>
        </p:nvSpPr>
        <p:spPr>
          <a:xfrm>
            <a:off x="431800" y="1268413"/>
            <a:ext cx="8280400" cy="5014399"/>
          </a:xfrm>
        </p:spPr>
        <p:txBody>
          <a:bodyPr>
            <a:noAutofit/>
          </a:bodyPr>
          <a:lstStyle/>
          <a:p>
            <a:pPr algn="ctr"/>
            <a:r>
              <a:rPr lang="en-US" sz="2500" dirty="0"/>
              <a:t>The input fields on the forms fall into the following categories: </a:t>
            </a:r>
          </a:p>
          <a:p>
            <a:endParaRPr lang="en-US" sz="2000" dirty="0"/>
          </a:p>
          <a:p>
            <a:pPr>
              <a:buFont typeface="Arial" panose="020B0604020202020204" pitchFamily="34" charset="0"/>
              <a:buChar char="•"/>
            </a:pPr>
            <a:r>
              <a:rPr lang="en-US" sz="2000" b="1" dirty="0"/>
              <a:t>Required</a:t>
            </a:r>
            <a:r>
              <a:rPr lang="en-US" sz="2000" dirty="0"/>
              <a:t>: meaning this is mandatory information. These fields are highlighted yellow.</a:t>
            </a:r>
          </a:p>
          <a:p>
            <a:pPr marL="0" indent="0"/>
            <a:endParaRPr lang="en-US" sz="2000" dirty="0"/>
          </a:p>
          <a:p>
            <a:pPr>
              <a:buFont typeface="Arial" panose="020B0604020202020204" pitchFamily="34" charset="0"/>
              <a:buChar char="•"/>
            </a:pPr>
            <a:r>
              <a:rPr lang="en-US" sz="2000" b="1" dirty="0"/>
              <a:t>Conditionally Required: </a:t>
            </a:r>
            <a:r>
              <a:rPr lang="en-US" sz="2000" dirty="0"/>
              <a:t>meaning this field must be completed when applicable. These fields are highlighted blue. </a:t>
            </a:r>
          </a:p>
          <a:p>
            <a:pPr marL="0" indent="0"/>
            <a:endParaRPr lang="en-US" sz="2000" dirty="0"/>
          </a:p>
          <a:p>
            <a:pPr>
              <a:buFont typeface="Arial" panose="020B0604020202020204" pitchFamily="34" charset="0"/>
              <a:buChar char="•"/>
            </a:pPr>
            <a:r>
              <a:rPr lang="en-US" sz="2000" b="1" dirty="0"/>
              <a:t>Optional:</a:t>
            </a:r>
            <a:r>
              <a:rPr lang="en-US" sz="2000" dirty="0"/>
              <a:t> meaning information is required when available or as specified by design.  These fields are not highlighted. </a:t>
            </a:r>
          </a:p>
        </p:txBody>
      </p:sp>
    </p:spTree>
    <p:extLst>
      <p:ext uri="{BB962C8B-B14F-4D97-AF65-F5344CB8AC3E}">
        <p14:creationId xmlns:p14="http://schemas.microsoft.com/office/powerpoint/2010/main" val="30759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pic>
        <p:nvPicPr>
          <p:cNvPr id="4" name="Picture 3">
            <a:extLst>
              <a:ext uri="{FF2B5EF4-FFF2-40B4-BE49-F238E27FC236}">
                <a16:creationId xmlns:a16="http://schemas.microsoft.com/office/drawing/2014/main" id="{CE81EB6C-6F11-048C-230D-D890F6DCA877}"/>
              </a:ext>
            </a:extLst>
          </p:cNvPr>
          <p:cNvPicPr>
            <a:picLocks noChangeAspect="1"/>
          </p:cNvPicPr>
          <p:nvPr/>
        </p:nvPicPr>
        <p:blipFill>
          <a:blip r:embed="rId2"/>
          <a:stretch>
            <a:fillRect/>
          </a:stretch>
        </p:blipFill>
        <p:spPr>
          <a:xfrm>
            <a:off x="2118129" y="1126812"/>
            <a:ext cx="4907741" cy="5731188"/>
          </a:xfrm>
          <a:prstGeom prst="rect">
            <a:avLst/>
          </a:prstGeom>
        </p:spPr>
      </p:pic>
    </p:spTree>
    <p:extLst>
      <p:ext uri="{BB962C8B-B14F-4D97-AF65-F5344CB8AC3E}">
        <p14:creationId xmlns:p14="http://schemas.microsoft.com/office/powerpoint/2010/main" val="11775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sp>
        <p:nvSpPr>
          <p:cNvPr id="3" name="Content Placeholder 2"/>
          <p:cNvSpPr>
            <a:spLocks noGrp="1"/>
          </p:cNvSpPr>
          <p:nvPr>
            <p:ph idx="1"/>
          </p:nvPr>
        </p:nvSpPr>
        <p:spPr>
          <a:xfrm>
            <a:off x="431800" y="1128252"/>
            <a:ext cx="8280400" cy="5442154"/>
          </a:xfrm>
        </p:spPr>
        <p:txBody>
          <a:bodyPr/>
          <a:lstStyle/>
          <a:p>
            <a:pPr marL="0" indent="0"/>
            <a:r>
              <a:rPr lang="en-US" sz="1800" dirty="0"/>
              <a:t>1. (R)	</a:t>
            </a:r>
            <a:r>
              <a:rPr lang="en-US" sz="1800" b="1" dirty="0"/>
              <a:t>Part Number</a:t>
            </a:r>
            <a:r>
              <a:rPr lang="en-US" sz="1800" dirty="0"/>
              <a:t>: Number of the FAI part</a:t>
            </a:r>
          </a:p>
          <a:p>
            <a:pPr marL="0" indent="0"/>
            <a:endParaRPr lang="en-US" sz="1200" dirty="0"/>
          </a:p>
          <a:p>
            <a:r>
              <a:rPr lang="en-US" sz="1800" dirty="0"/>
              <a:t>2. (R)	</a:t>
            </a:r>
            <a:r>
              <a:rPr lang="en-US" sz="1800" b="1" dirty="0"/>
              <a:t>Part Name</a:t>
            </a:r>
            <a:r>
              <a:rPr lang="en-US" sz="1800" dirty="0"/>
              <a:t>: Name of the FAI part – found in the Title Block of the</a:t>
            </a:r>
          </a:p>
          <a:p>
            <a:r>
              <a:rPr lang="en-US" sz="1800" dirty="0"/>
              <a:t> 		blueprint (drawing).</a:t>
            </a:r>
          </a:p>
          <a:p>
            <a:endParaRPr lang="en-US" sz="1800" dirty="0"/>
          </a:p>
          <a:p>
            <a:endParaRPr lang="en-US" sz="1800" dirty="0"/>
          </a:p>
          <a:p>
            <a:endParaRPr lang="en-US" sz="1200" dirty="0"/>
          </a:p>
          <a:p>
            <a:r>
              <a:rPr lang="en-US" sz="1800" dirty="0"/>
              <a:t>3. (CR)	</a:t>
            </a:r>
            <a:r>
              <a:rPr lang="en-US" sz="1800" b="1" dirty="0"/>
              <a:t>Serial Number: </a:t>
            </a:r>
            <a:r>
              <a:rPr lang="en-US" sz="1800" dirty="0"/>
              <a:t>Serial number of the FAI part; unique identifier</a:t>
            </a:r>
          </a:p>
          <a:p>
            <a:r>
              <a:rPr lang="en-US" sz="1800" dirty="0"/>
              <a:t> 		assigned to a detail part, sub-assembly, or by the organization of 	customer.</a:t>
            </a:r>
          </a:p>
          <a:p>
            <a:endParaRPr lang="en-US" sz="1200" dirty="0"/>
          </a:p>
          <a:p>
            <a:r>
              <a:rPr lang="en-US" sz="1800" dirty="0"/>
              <a:t>4. (R)	</a:t>
            </a:r>
            <a:r>
              <a:rPr lang="en-US" sz="1800" b="1" dirty="0"/>
              <a:t>FAIR Identifier</a:t>
            </a:r>
            <a:r>
              <a:rPr lang="en-US" sz="1800" dirty="0"/>
              <a:t>: Identifier of the First Article Inspection Report.</a:t>
            </a:r>
          </a:p>
          <a:p>
            <a:endParaRPr lang="en-US" sz="1200" dirty="0"/>
          </a:p>
          <a:p>
            <a:r>
              <a:rPr lang="en-US" sz="1800" dirty="0"/>
              <a:t>5. (CR)	</a:t>
            </a:r>
            <a:r>
              <a:rPr lang="en-US" sz="1800" b="1" dirty="0"/>
              <a:t>Part Revision Level: </a:t>
            </a:r>
            <a:r>
              <a:rPr lang="en-US" sz="1800" dirty="0"/>
              <a:t>Latest revision that affects the FAI part being 	inspected. If the part has not been revised, indicate as such (ex. N/C, 	No Change, or </a:t>
            </a:r>
            <a:r>
              <a:rPr lang="en-US" sz="1800" b="1" dirty="0"/>
              <a:t>-</a:t>
            </a:r>
            <a:r>
              <a:rPr lang="en-US" sz="1800" dirty="0"/>
              <a:t>). 	</a:t>
            </a:r>
          </a:p>
          <a:p>
            <a:r>
              <a:rPr lang="en-US" sz="1800" dirty="0"/>
              <a:t>					</a:t>
            </a:r>
            <a:r>
              <a:rPr lang="en-US" sz="1200" dirty="0"/>
              <a:t>                                                                   continued next page…</a:t>
            </a:r>
          </a:p>
          <a:p>
            <a:endParaRPr lang="en-US" sz="1200" dirty="0"/>
          </a:p>
          <a:p>
            <a:pPr algn="ctr"/>
            <a:endParaRPr lang="en-US" sz="1400" dirty="0"/>
          </a:p>
        </p:txBody>
      </p:sp>
      <p:pic>
        <p:nvPicPr>
          <p:cNvPr id="5" name="Picture 4">
            <a:extLst>
              <a:ext uri="{FF2B5EF4-FFF2-40B4-BE49-F238E27FC236}">
                <a16:creationId xmlns:a16="http://schemas.microsoft.com/office/drawing/2014/main" id="{46C2A45A-961E-A676-3ED8-38481D93DBC8}"/>
              </a:ext>
            </a:extLst>
          </p:cNvPr>
          <p:cNvPicPr>
            <a:picLocks noChangeAspect="1"/>
          </p:cNvPicPr>
          <p:nvPr/>
        </p:nvPicPr>
        <p:blipFill>
          <a:blip r:embed="rId2"/>
          <a:stretch>
            <a:fillRect/>
          </a:stretch>
        </p:blipFill>
        <p:spPr>
          <a:xfrm>
            <a:off x="2328057" y="2463326"/>
            <a:ext cx="3858890" cy="649159"/>
          </a:xfrm>
          <a:prstGeom prst="rect">
            <a:avLst/>
          </a:prstGeom>
        </p:spPr>
      </p:pic>
    </p:spTree>
    <p:extLst>
      <p:ext uri="{BB962C8B-B14F-4D97-AF65-F5344CB8AC3E}">
        <p14:creationId xmlns:p14="http://schemas.microsoft.com/office/powerpoint/2010/main" val="63461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sp>
        <p:nvSpPr>
          <p:cNvPr id="3" name="Content Placeholder 2"/>
          <p:cNvSpPr>
            <a:spLocks noGrp="1"/>
          </p:cNvSpPr>
          <p:nvPr>
            <p:ph idx="1"/>
          </p:nvPr>
        </p:nvSpPr>
        <p:spPr>
          <a:xfrm>
            <a:off x="431800" y="1128252"/>
            <a:ext cx="8280400" cy="5442154"/>
          </a:xfrm>
        </p:spPr>
        <p:txBody>
          <a:bodyPr/>
          <a:lstStyle/>
          <a:p>
            <a:r>
              <a:rPr lang="en-US" sz="1800" dirty="0"/>
              <a:t>6. (CR)	</a:t>
            </a:r>
            <a:r>
              <a:rPr lang="en-US" sz="1800" b="1" dirty="0"/>
              <a:t>Drawing Number</a:t>
            </a:r>
            <a:r>
              <a:rPr lang="en-US" sz="1800" dirty="0"/>
              <a:t>: Drawing number associated with the FAI part. </a:t>
            </a:r>
          </a:p>
          <a:p>
            <a:endParaRPr lang="en-US" sz="1200" dirty="0"/>
          </a:p>
          <a:p>
            <a:r>
              <a:rPr lang="en-US" sz="1800" dirty="0"/>
              <a:t>7. (CR)	</a:t>
            </a:r>
            <a:r>
              <a:rPr lang="en-US" sz="1800" b="1" dirty="0"/>
              <a:t>Drawing Revision Level</a:t>
            </a:r>
            <a:r>
              <a:rPr lang="en-US" sz="1800" dirty="0"/>
              <a:t>: The revision level of the drawing associated 	with the FAI part. </a:t>
            </a:r>
            <a:r>
              <a:rPr lang="en-US" sz="1800" b="1" dirty="0"/>
              <a:t>NOTE</a:t>
            </a:r>
            <a:r>
              <a:rPr lang="en-US" sz="1800" dirty="0"/>
              <a:t> – the drawing number can be different from 	the part number.</a:t>
            </a:r>
          </a:p>
          <a:p>
            <a:endParaRPr lang="en-US" sz="1200" dirty="0"/>
          </a:p>
          <a:p>
            <a:r>
              <a:rPr lang="en-US" sz="1800" dirty="0"/>
              <a:t>8. (CR)	</a:t>
            </a:r>
            <a:r>
              <a:rPr lang="en-US" sz="1800" b="1" dirty="0"/>
              <a:t>Additional Changes</a:t>
            </a:r>
            <a:r>
              <a:rPr lang="en-US" sz="1800" dirty="0"/>
              <a:t>: Reference numbers of any changes that are 	incorporated in the product, but not referenced on the drawing (ex. 	Engineering changes, manufacturing changes, or deviations). </a:t>
            </a:r>
          </a:p>
          <a:p>
            <a:endParaRPr lang="en-US" sz="1200" dirty="0"/>
          </a:p>
          <a:p>
            <a:r>
              <a:rPr lang="en-US" sz="1800" dirty="0"/>
              <a:t>9. (R)	</a:t>
            </a:r>
            <a:r>
              <a:rPr lang="en-US" sz="1800" b="1" dirty="0"/>
              <a:t>Manufacturing Process Reference</a:t>
            </a:r>
            <a:r>
              <a:rPr lang="en-US" sz="1800" dirty="0"/>
              <a:t>: ABT uses our internal traveler 	number as the process reference.</a:t>
            </a:r>
          </a:p>
          <a:p>
            <a:endParaRPr lang="en-US" sz="1200" dirty="0"/>
          </a:p>
          <a:p>
            <a:r>
              <a:rPr lang="en-US" sz="1800" dirty="0"/>
              <a:t>10. (R) 	</a:t>
            </a:r>
            <a:r>
              <a:rPr lang="en-US" sz="1800" b="1" dirty="0"/>
              <a:t>Organization Name</a:t>
            </a:r>
            <a:endParaRPr lang="en-US" sz="1800" dirty="0"/>
          </a:p>
          <a:p>
            <a:endParaRPr lang="en-US" sz="1200" dirty="0"/>
          </a:p>
          <a:p>
            <a:r>
              <a:rPr lang="en-US" sz="1200" dirty="0"/>
              <a:t>	</a:t>
            </a:r>
          </a:p>
          <a:p>
            <a:endParaRPr lang="en-US" sz="1200" dirty="0"/>
          </a:p>
          <a:p>
            <a:r>
              <a:rPr lang="en-US" sz="1200" dirty="0"/>
              <a:t>                                                                                                                                                                </a:t>
            </a:r>
          </a:p>
          <a:p>
            <a:endParaRPr lang="en-US" sz="1200" dirty="0"/>
          </a:p>
          <a:p>
            <a:endParaRPr lang="en-US" sz="1200" dirty="0"/>
          </a:p>
          <a:p>
            <a:r>
              <a:rPr lang="en-US" sz="1200" dirty="0"/>
              <a:t>								 continued next page…</a:t>
            </a:r>
          </a:p>
          <a:p>
            <a:endParaRPr lang="en-US" sz="1200" dirty="0"/>
          </a:p>
          <a:p>
            <a:pPr algn="ctr"/>
            <a:endParaRPr lang="en-US" sz="1400" dirty="0"/>
          </a:p>
        </p:txBody>
      </p:sp>
    </p:spTree>
    <p:extLst>
      <p:ext uri="{BB962C8B-B14F-4D97-AF65-F5344CB8AC3E}">
        <p14:creationId xmlns:p14="http://schemas.microsoft.com/office/powerpoint/2010/main" val="206955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sp>
        <p:nvSpPr>
          <p:cNvPr id="3" name="Content Placeholder 2"/>
          <p:cNvSpPr>
            <a:spLocks noGrp="1"/>
          </p:cNvSpPr>
          <p:nvPr>
            <p:ph idx="1"/>
          </p:nvPr>
        </p:nvSpPr>
        <p:spPr>
          <a:xfrm>
            <a:off x="577510" y="1136912"/>
            <a:ext cx="8280400" cy="5484605"/>
          </a:xfrm>
        </p:spPr>
        <p:txBody>
          <a:bodyPr/>
          <a:lstStyle/>
          <a:p>
            <a:r>
              <a:rPr lang="en-US" sz="1800" dirty="0"/>
              <a:t>11. (O)	Supplier Code: The unique vendor / supplier code assigned by ABT. If  	one is not assigned via the PO, then use your Cage Code number.</a:t>
            </a:r>
          </a:p>
          <a:p>
            <a:endParaRPr lang="en-US" sz="1200" dirty="0"/>
          </a:p>
          <a:p>
            <a:r>
              <a:rPr lang="en-US" sz="1800" dirty="0"/>
              <a:t>12. (O)	P.O. Number: Customer purchase order, if applicable. </a:t>
            </a:r>
          </a:p>
          <a:p>
            <a:endParaRPr lang="en-US" sz="1800" dirty="0"/>
          </a:p>
          <a:p>
            <a:r>
              <a:rPr lang="en-US" sz="1800" dirty="0"/>
              <a:t>13. (R)	Type of FAI; check as appropriate</a:t>
            </a:r>
          </a:p>
          <a:p>
            <a:endParaRPr lang="en-US" sz="1200" dirty="0"/>
          </a:p>
          <a:p>
            <a:r>
              <a:rPr lang="en-US" sz="1800" dirty="0"/>
              <a:t>14. (R)	</a:t>
            </a:r>
            <a:r>
              <a:rPr lang="en-US" sz="1800" b="1" dirty="0"/>
              <a:t>Full FAI / Partial FAI</a:t>
            </a:r>
            <a:r>
              <a:rPr lang="en-US" sz="1800" dirty="0"/>
              <a:t>: Check, as appropriate.</a:t>
            </a:r>
          </a:p>
          <a:p>
            <a:endParaRPr lang="en-US" sz="1200" dirty="0"/>
          </a:p>
          <a:p>
            <a:r>
              <a:rPr lang="en-US" sz="1800" b="0" i="1" u="none" strike="noStrike" baseline="0" dirty="0">
                <a:solidFill>
                  <a:srgbClr val="000000"/>
                </a:solidFill>
              </a:rPr>
              <a:t>	</a:t>
            </a:r>
            <a:r>
              <a:rPr lang="en-US" sz="1200" b="0" i="1" u="none" strike="noStrike" baseline="0" dirty="0">
                <a:solidFill>
                  <a:srgbClr val="000000"/>
                </a:solidFill>
              </a:rPr>
              <a:t>For at partial FAI, provide the previous part number, including revision level. For partial FAIs based on similar parts, provide the approved configuration or FAI part number, including revision level.</a:t>
            </a:r>
          </a:p>
          <a:p>
            <a:r>
              <a:rPr lang="en-US" sz="1200" b="0" i="1" u="none" strike="noStrike" baseline="0" dirty="0">
                <a:solidFill>
                  <a:srgbClr val="000000"/>
                </a:solidFill>
              </a:rPr>
              <a:t>	</a:t>
            </a:r>
            <a:r>
              <a:rPr lang="en-US" sz="1200" b="1" i="1" u="none" strike="noStrike" baseline="0" dirty="0">
                <a:solidFill>
                  <a:srgbClr val="000000"/>
                </a:solidFill>
              </a:rPr>
              <a:t>Baseline Part Number</a:t>
            </a:r>
            <a:r>
              <a:rPr lang="en-US" sz="1200" b="1" i="1" u="none" strike="noStrike" baseline="0" dirty="0">
                <a:solidFill>
                  <a:srgbClr val="000000"/>
                </a:solidFill>
                <a:sym typeface="Wingdings" panose="05000000000000000000" pitchFamily="2" charset="2"/>
              </a:rPr>
              <a:t> (including revision level): </a:t>
            </a:r>
            <a:r>
              <a:rPr lang="en-US" sz="1200" b="1" i="1" u="none" strike="noStrike" baseline="0" dirty="0">
                <a:solidFill>
                  <a:srgbClr val="000000"/>
                </a:solidFill>
              </a:rPr>
              <a:t> </a:t>
            </a:r>
            <a:r>
              <a:rPr lang="en-US" sz="1200" i="1" dirty="0">
                <a:solidFill>
                  <a:srgbClr val="000000"/>
                </a:solidFill>
              </a:rPr>
              <a:t>For a partial FAI, provide the previous FAI part number or approved configuration (including revision level).</a:t>
            </a:r>
          </a:p>
          <a:p>
            <a:r>
              <a:rPr lang="en-US" sz="1200" b="0" i="1" u="none" strike="noStrike" baseline="0" dirty="0">
                <a:solidFill>
                  <a:srgbClr val="000000"/>
                </a:solidFill>
              </a:rPr>
              <a:t>	</a:t>
            </a:r>
            <a:r>
              <a:rPr lang="en-US" sz="1200" b="1" i="1" u="none" strike="noStrike" baseline="0" dirty="0">
                <a:solidFill>
                  <a:srgbClr val="000000"/>
                </a:solidFill>
              </a:rPr>
              <a:t>R</a:t>
            </a:r>
            <a:r>
              <a:rPr lang="en-US" sz="1200" b="1" i="1" dirty="0">
                <a:solidFill>
                  <a:srgbClr val="000000"/>
                </a:solidFill>
              </a:rPr>
              <a:t>eason for Full/Partial FAI</a:t>
            </a:r>
            <a:r>
              <a:rPr lang="en-US" sz="1200" i="1" dirty="0">
                <a:solidFill>
                  <a:srgbClr val="000000"/>
                </a:solidFill>
              </a:rPr>
              <a:t>: Describe the reason for full or partial FAI.</a:t>
            </a:r>
          </a:p>
          <a:p>
            <a:r>
              <a:rPr lang="en-US" sz="1200" i="1" dirty="0">
                <a:solidFill>
                  <a:srgbClr val="000000"/>
                </a:solidFill>
              </a:rPr>
              <a:t>	</a:t>
            </a:r>
          </a:p>
          <a:p>
            <a:endParaRPr lang="en-US" sz="1200" b="0" i="1" u="none" strike="noStrike" baseline="0" dirty="0">
              <a:solidFill>
                <a:srgbClr val="000000"/>
              </a:solidFill>
            </a:endParaRPr>
          </a:p>
          <a:p>
            <a:endParaRPr lang="en-US" sz="1200" i="1" dirty="0">
              <a:solidFill>
                <a:srgbClr val="000000"/>
              </a:solidFill>
            </a:endParaRPr>
          </a:p>
          <a:p>
            <a:endParaRPr lang="en-US" sz="1200" b="0" i="1" u="none" strike="noStrike" baseline="0" dirty="0">
              <a:solidFill>
                <a:srgbClr val="000000"/>
              </a:solidFill>
            </a:endParaRPr>
          </a:p>
          <a:p>
            <a:endParaRPr lang="en-US" sz="1100" b="0" i="1" u="none" strike="noStrike" baseline="0" dirty="0">
              <a:solidFill>
                <a:srgbClr val="000000"/>
              </a:solidFill>
            </a:endParaRPr>
          </a:p>
          <a:p>
            <a:r>
              <a:rPr lang="en-US" sz="1200" dirty="0">
                <a:solidFill>
                  <a:srgbClr val="000000"/>
                </a:solidFill>
              </a:rPr>
              <a:t>			</a:t>
            </a:r>
          </a:p>
          <a:p>
            <a:r>
              <a:rPr lang="en-US" sz="1200" dirty="0">
                <a:solidFill>
                  <a:srgbClr val="000000"/>
                </a:solidFill>
              </a:rPr>
              <a:t>			                                                                                                               </a:t>
            </a:r>
          </a:p>
          <a:p>
            <a:r>
              <a:rPr lang="en-US" sz="1200" dirty="0">
                <a:solidFill>
                  <a:srgbClr val="000000"/>
                </a:solidFill>
              </a:rPr>
              <a:t>							                    continued next page…</a:t>
            </a:r>
            <a:endParaRPr lang="en-US" sz="1200" u="none" strike="noStrike" baseline="0" dirty="0">
              <a:solidFill>
                <a:srgbClr val="000000"/>
              </a:solidFill>
            </a:endParaRPr>
          </a:p>
        </p:txBody>
      </p:sp>
    </p:spTree>
    <p:extLst>
      <p:ext uri="{BB962C8B-B14F-4D97-AF65-F5344CB8AC3E}">
        <p14:creationId xmlns:p14="http://schemas.microsoft.com/office/powerpoint/2010/main" val="244066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a:t>
            </a:r>
          </a:p>
        </p:txBody>
      </p:sp>
      <p:sp>
        <p:nvSpPr>
          <p:cNvPr id="3" name="Content Placeholder 2"/>
          <p:cNvSpPr>
            <a:spLocks noGrp="1"/>
          </p:cNvSpPr>
          <p:nvPr>
            <p:ph idx="1"/>
          </p:nvPr>
        </p:nvSpPr>
        <p:spPr>
          <a:xfrm>
            <a:off x="577510" y="1136912"/>
            <a:ext cx="8280400" cy="5484605"/>
          </a:xfrm>
        </p:spPr>
        <p:txBody>
          <a:bodyPr/>
          <a:lstStyle/>
          <a:p>
            <a:r>
              <a:rPr lang="en-US" sz="1600" b="1" u="none" strike="noStrike" baseline="0" dirty="0">
                <a:solidFill>
                  <a:srgbClr val="000000"/>
                </a:solidFill>
              </a:rPr>
              <a:t>Data Fields 15, 16, 17, and 18: This section is required only if the part number identified in field 1 is an assembly. All BOM parts (e.g., detail parts, sub-assemblies, COTS) that are part of the assembly, identified in field 1, shall be listed in this section. </a:t>
            </a:r>
          </a:p>
          <a:p>
            <a:endParaRPr lang="en-US" sz="1600" b="1" u="none" strike="noStrike" baseline="0" dirty="0">
              <a:solidFill>
                <a:srgbClr val="000000"/>
              </a:solidFill>
            </a:endParaRPr>
          </a:p>
          <a:p>
            <a:r>
              <a:rPr lang="en-US" sz="1800" dirty="0">
                <a:solidFill>
                  <a:srgbClr val="000000"/>
                </a:solidFill>
              </a:rPr>
              <a:t>15. (CR)</a:t>
            </a:r>
            <a:r>
              <a:rPr lang="en-US" sz="1800" b="1" dirty="0">
                <a:solidFill>
                  <a:srgbClr val="000000"/>
                </a:solidFill>
              </a:rPr>
              <a:t>	Part Number: </a:t>
            </a:r>
            <a:r>
              <a:rPr lang="en-US" sz="1800" dirty="0">
                <a:solidFill>
                  <a:srgbClr val="000000"/>
                </a:solidFill>
              </a:rPr>
              <a:t>Part number included in the assembly and items from 	the Bill of Materials (BOM) or the </a:t>
            </a:r>
            <a:r>
              <a:rPr lang="en-US" sz="1800" u="none" strike="noStrike" baseline="0" dirty="0">
                <a:solidFill>
                  <a:srgbClr val="000000"/>
                </a:solidFill>
              </a:rPr>
              <a:t>Customer </a:t>
            </a:r>
            <a:r>
              <a:rPr lang="en-US" sz="1800" dirty="0">
                <a:solidFill>
                  <a:srgbClr val="000000"/>
                </a:solidFill>
              </a:rPr>
              <a:t>Part List.</a:t>
            </a:r>
          </a:p>
          <a:p>
            <a:endParaRPr lang="en-US" sz="1200" dirty="0">
              <a:solidFill>
                <a:srgbClr val="000000"/>
              </a:solidFill>
            </a:endParaRPr>
          </a:p>
          <a:p>
            <a:r>
              <a:rPr lang="en-US" sz="1800" dirty="0">
                <a:solidFill>
                  <a:srgbClr val="000000"/>
                </a:solidFill>
              </a:rPr>
              <a:t>16. (CR)	</a:t>
            </a:r>
            <a:r>
              <a:rPr lang="en-US" sz="1800" b="1" dirty="0">
                <a:solidFill>
                  <a:srgbClr val="000000"/>
                </a:solidFill>
              </a:rPr>
              <a:t>Part Name</a:t>
            </a:r>
            <a:r>
              <a:rPr lang="en-US" sz="1800" dirty="0">
                <a:solidFill>
                  <a:srgbClr val="000000"/>
                </a:solidFill>
              </a:rPr>
              <a:t>: Name of the part installed on the assembly.</a:t>
            </a:r>
          </a:p>
          <a:p>
            <a:endParaRPr lang="en-US" sz="1200" dirty="0">
              <a:solidFill>
                <a:srgbClr val="000000"/>
              </a:solidFill>
            </a:endParaRPr>
          </a:p>
          <a:p>
            <a:r>
              <a:rPr lang="en-US" sz="1800" dirty="0">
                <a:solidFill>
                  <a:srgbClr val="000000"/>
                </a:solidFill>
              </a:rPr>
              <a:t>17. (CR)	</a:t>
            </a:r>
            <a:r>
              <a:rPr lang="en-US" sz="1800" b="1" dirty="0">
                <a:solidFill>
                  <a:srgbClr val="000000"/>
                </a:solidFill>
              </a:rPr>
              <a:t>Part Type</a:t>
            </a:r>
            <a:r>
              <a:rPr lang="en-US" sz="1800" dirty="0">
                <a:solidFill>
                  <a:srgbClr val="000000"/>
                </a:solidFill>
              </a:rPr>
              <a:t>: (If applicable).</a:t>
            </a:r>
          </a:p>
          <a:p>
            <a:endParaRPr lang="en-US" sz="1200" dirty="0">
              <a:solidFill>
                <a:srgbClr val="000000"/>
              </a:solidFill>
            </a:endParaRPr>
          </a:p>
          <a:p>
            <a:r>
              <a:rPr lang="en-US" sz="1800" dirty="0">
                <a:solidFill>
                  <a:srgbClr val="000000"/>
                </a:solidFill>
              </a:rPr>
              <a:t>18. (CR)	</a:t>
            </a:r>
            <a:r>
              <a:rPr lang="en-US" sz="1800" b="1" dirty="0">
                <a:solidFill>
                  <a:srgbClr val="000000"/>
                </a:solidFill>
              </a:rPr>
              <a:t>FAIR Identifier</a:t>
            </a:r>
            <a:r>
              <a:rPr lang="en-US" sz="1800" dirty="0">
                <a:solidFill>
                  <a:srgbClr val="000000"/>
                </a:solidFill>
              </a:rPr>
              <a:t>: Report number for the detail parts and associated 	assemblies.</a:t>
            </a:r>
          </a:p>
          <a:p>
            <a:endParaRPr lang="en-US" sz="1200" b="1" u="none" strike="noStrike" baseline="0" dirty="0">
              <a:solidFill>
                <a:srgbClr val="000000"/>
              </a:solidFill>
            </a:endParaRPr>
          </a:p>
          <a:p>
            <a:r>
              <a:rPr lang="en-US" sz="1800" dirty="0">
                <a:solidFill>
                  <a:srgbClr val="000000"/>
                </a:solidFill>
              </a:rPr>
              <a:t>19. (R)	</a:t>
            </a:r>
            <a:r>
              <a:rPr lang="en-US" sz="1800" b="1" dirty="0">
                <a:solidFill>
                  <a:srgbClr val="000000"/>
                </a:solidFill>
              </a:rPr>
              <a:t>Does FAIR Contain a Documented Nonconformance(s)?</a:t>
            </a:r>
            <a:r>
              <a:rPr lang="en-US" sz="1800" dirty="0">
                <a:solidFill>
                  <a:srgbClr val="000000"/>
                </a:solidFill>
              </a:rPr>
              <a:t>: When a nonconformance(s) has been documented in the FAI, check “Yes.”</a:t>
            </a:r>
          </a:p>
          <a:p>
            <a:endParaRPr lang="en-US" sz="1200" dirty="0">
              <a:solidFill>
                <a:srgbClr val="000000"/>
              </a:solidFill>
            </a:endParaRPr>
          </a:p>
          <a:p>
            <a:endParaRPr lang="en-US" sz="1200" dirty="0">
              <a:solidFill>
                <a:srgbClr val="000000"/>
              </a:solidFill>
            </a:endParaRPr>
          </a:p>
          <a:p>
            <a:r>
              <a:rPr lang="en-US" sz="1200" dirty="0">
                <a:solidFill>
                  <a:srgbClr val="000000"/>
                </a:solidFill>
              </a:rPr>
              <a:t>			                                                                                                               </a:t>
            </a:r>
          </a:p>
          <a:p>
            <a:r>
              <a:rPr lang="en-US" sz="1200" dirty="0">
                <a:solidFill>
                  <a:srgbClr val="000000"/>
                </a:solidFill>
              </a:rPr>
              <a:t>							                    continued next page…</a:t>
            </a:r>
            <a:endParaRPr lang="en-US" sz="1200" u="none" strike="noStrike" baseline="0" dirty="0">
              <a:solidFill>
                <a:srgbClr val="000000"/>
              </a:solidFill>
            </a:endParaRPr>
          </a:p>
        </p:txBody>
      </p:sp>
    </p:spTree>
    <p:extLst>
      <p:ext uri="{BB962C8B-B14F-4D97-AF65-F5344CB8AC3E}">
        <p14:creationId xmlns:p14="http://schemas.microsoft.com/office/powerpoint/2010/main" val="2970748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mpany Overview&amp;quot;&quot;/&gt;&lt;property id=&quot;20307&quot; value=&quot;303&quot;/&gt;&lt;/object&gt;&lt;object type=&quot;3&quot; unique_id=&quot;10004&quot;&gt;&lt;property id=&quot;20148&quot; value=&quot;5&quot;/&gt;&lt;property id=&quot;20300&quot; value=&quot;Slide 2 - &amp;quot;Culture Development&amp;quot;&quot;/&gt;&lt;property id=&quot;20307&quot; value=&quot;304&quot;/&gt;&lt;/object&gt;&lt;object type=&quot;3&quot; unique_id=&quot;10005&quot;&gt;&lt;property id=&quot;20148&quot; value=&quot;5&quot;/&gt;&lt;property id=&quot;20300&quot; value=&quot;Slide 3 - &amp;quot;Plant Core Competencies&amp;quot;&quot;/&gt;&lt;property id=&quot;20307&quot; value=&quot;305&quot;/&gt;&lt;/object&gt;&lt;object type=&quot;3&quot; unique_id=&quot;10006&quot;&gt;&lt;property id=&quot;20148&quot; value=&quot;5&quot;/&gt;&lt;property id=&quot;20300&quot; value=&quot;Slide 4 - &amp;quot;ABT/AGE Organizational Chart&amp;quot;&quot;/&gt;&lt;property id=&quot;20307&quot; value=&quot;307&quot;/&gt;&lt;/object&gt;&lt;object type=&quot;3&quot; unique_id=&quot;10007&quot;&gt;&lt;property id=&quot;20148&quot; value=&quot;5&quot;/&gt;&lt;property id=&quot;20300&quot; value=&quot;Slide 5 - &amp;quot;AMAO Leadership&amp;quot;&quot;/&gt;&lt;property id=&quot;20307&quot; value=&quot;306&quot;/&gt;&lt;/object&gt;&lt;object type=&quot;3&quot; unique_id=&quot;10008&quot;&gt;&lt;property id=&quot;20148&quot; value=&quot;5&quot;/&gt;&lt;property id=&quot;20300&quot; value=&quot;Slide 6 - &amp;quot;AMAO Manufacturing Locations&amp;quot;&quot;/&gt;&lt;property id=&quot;20307&quot; value=&quot;308&quot;/&gt;&lt;/object&gt;&lt;object type=&quot;3&quot; unique_id=&quot;10009&quot;&gt;&lt;property id=&quot;20148&quot; value=&quot;5&quot;/&gt;&lt;property id=&quot;20300&quot; value=&quot;Slide 7 - &amp;quot;Technology Value Proposition&amp;quot;&quot;/&gt;&lt;property id=&quot;20307&quot; value=&quot;309&quot;/&gt;&lt;/object&gt;&lt;object type=&quot;3&quot; unique_id=&quot;10010&quot;&gt;&lt;property id=&quot;20148&quot; value=&quot;5&quot;/&gt;&lt;property id=&quot;20300&quot; value=&quot;Slide 8 - &amp;quot;Customers&amp;quot;&quot;/&gt;&lt;property id=&quot;20307&quot; value=&quot;310&quot;/&gt;&lt;/object&gt;&lt;object type=&quot;3&quot; unique_id=&quot;10011&quot;&gt;&lt;property id=&quot;20148&quot; value=&quot;5&quot;/&gt;&lt;property id=&quot;20300&quot; value=&quot;Slide 9 - &amp;quot;Capabilities&amp;quot;&quot;/&gt;&lt;property id=&quot;20307&quot; value=&quot;311&quot;/&gt;&lt;/object&gt;&lt;object type=&quot;3&quot; unique_id=&quot;10012&quot;&gt;&lt;property id=&quot;20148&quot; value=&quot;5&quot;/&gt;&lt;property id=&quot;20300&quot; value=&quot;Slide 10 - &amp;quot;Skilled/Experienced Team Members&amp;quot;&quot;/&gt;&lt;property id=&quot;20307&quot; value=&quot;312&quot;/&gt;&lt;/object&gt;&lt;object type=&quot;3&quot; unique_id=&quot;10013&quot;&gt;&lt;property id=&quot;20148&quot; value=&quot;5&quot;/&gt;&lt;property id=&quot;20300&quot; value=&quot;Slide 11 - &amp;quot;CCA Excellence at ABT&amp;quot;&quot;/&gt;&lt;property id=&quot;20307&quot; value=&quot;313&quot;/&gt;&lt;/object&gt;&lt;object type=&quot;3&quot; unique_id=&quot;10014&quot;&gt;&lt;property id=&quot;20148&quot; value=&quot;5&quot;/&gt;&lt;property id=&quot;20300&quot; value=&quot;Slide 12 - &amp;quot;Technology/Quality Built in the Process&amp;quot;&quot;/&gt;&lt;property id=&quot;20307&quot; value=&quot;314&quot;/&gt;&lt;/object&gt;&lt;object type=&quot;3&quot; unique_id=&quot;10015&quot;&gt;&lt;property id=&quot;20148&quot; value=&quot;5&quot;/&gt;&lt;property id=&quot;20300&quot; value=&quot;Slide 13 - &amp;quot;Surface Mount Pick and Place&amp;quot;&quot;/&gt;&lt;property id=&quot;20307&quot; value=&quot;315&quot;/&gt;&lt;/object&gt;&lt;object type=&quot;3&quot; unique_id=&quot;10016&quot;&gt;&lt;property id=&quot;20148&quot; value=&quot;5&quot;/&gt;&lt;property id=&quot;20300&quot; value=&quot;Slide 14 - &amp;quot;Laser Marking – Control Micro Systems Gen4&amp;quot;&quot;/&gt;&lt;property id=&quot;20307&quot; value=&quot;316&quot;/&gt;&lt;/object&gt;&lt;object type=&quot;3&quot; unique_id=&quot;10017&quot;&gt;&lt;property id=&quot;20148&quot; value=&quot;5&quot;/&gt;&lt;property id=&quot;20300&quot; value=&quot;Slide 15 - &amp;quot;Aqueous / Vapor Degreaser Cleaning&amp;quot;&quot;/&gt;&lt;property id=&quot;20307&quot; value=&quot;317&quot;/&gt;&lt;/object&gt;&lt;object type=&quot;3&quot; unique_id=&quot;10018&quot;&gt;&lt;property id=&quot;20148&quot; value=&quot;5&quot;/&gt;&lt;property id=&quot;20300&quot; value=&quot;Slide 16 - &amp;quot;Select Solder/Thru Hole&amp;quot;&quot;/&gt;&lt;property id=&quot;20307&quot; value=&quot;318&quot;/&gt;&lt;/object&gt;&lt;object type=&quot;3&quot; unique_id=&quot;10019&quot;&gt;&lt;property id=&quot;20148&quot; value=&quot;5&quot;/&gt;&lt;property id=&quot;20300&quot; value=&quot;Slide 17 - &amp;quot;Cables &amp;amp; Wiring Harnesses&amp;quot;&quot;/&gt;&lt;property id=&quot;20307&quot; value=&quot;319&quot;/&gt;&lt;/object&gt;&lt;object type=&quot;3&quot; unique_id=&quot;10020&quot;&gt;&lt;property id=&quot;20148&quot; value=&quot;5&quot;/&gt;&lt;property id=&quot;20300&quot; value=&quot;Slide 18 - &amp;quot;Combined Cable Harness Capabilities&amp;quot;&quot;/&gt;&lt;property id=&quot;20307&quot; value=&quot;320&quot;/&gt;&lt;/object&gt;&lt;object type=&quot;3&quot; unique_id=&quot;10022&quot;&gt;&lt;property id=&quot;20148&quot; value=&quot;5&quot;/&gt;&lt;property id=&quot;20300&quot; value=&quot;Slide 20 - &amp;quot;Automation and Testing&amp;quot;&quot;/&gt;&lt;property id=&quot;20307&quot; value=&quot;322&quot;/&gt;&lt;/object&gt;&lt;object type=&quot;3&quot; unique_id=&quot;10023&quot;&gt;&lt;property id=&quot;20148&quot; value=&quot;5&quot;/&gt;&lt;property id=&quot;20300&quot; value=&quot;Slide 21 - &amp;quot;Design Engineering&amp;quot;&quot;/&gt;&lt;property id=&quot;20307&quot; value=&quot;323&quot;/&gt;&lt;/object&gt;&lt;object type=&quot;3&quot; unique_id=&quot;10024&quot;&gt;&lt;property id=&quot;20148&quot; value=&quot;5&quot;/&gt;&lt;property id=&quot;20300&quot; value=&quot;Slide 22 - &amp;quot;Design Engineering Examples&amp;quot;&quot;/&gt;&lt;property id=&quot;20307&quot; value=&quot;324&quot;/&gt;&lt;/object&gt;&lt;object type=&quot;3&quot; unique_id=&quot;10025&quot;&gt;&lt;property id=&quot;20148&quot; value=&quot;5&quot;/&gt;&lt;property id=&quot;20300&quot; value=&quot;Slide 23 - &amp;quot;Precision Machined Components&amp;quot;&quot;/&gt;&lt;property id=&quot;20307&quot; value=&quot;325&quot;/&gt;&lt;/object&gt;&lt;object type=&quot;3&quot; unique_id=&quot;10026&quot;&gt;&lt;property id=&quot;20148&quot; value=&quot;5&quot;/&gt;&lt;property id=&quot;20300&quot; value=&quot;Slide 24 - &amp;quot;CMM Inspection Capabilities&amp;quot;&quot;/&gt;&lt;property id=&quot;20307&quot; value=&quot;326&quot;/&gt;&lt;/object&gt;&lt;object type=&quot;3&quot; unique_id=&quot;10027&quot;&gt;&lt;property id=&quot;20148&quot; value=&quot;5&quot;/&gt;&lt;property id=&quot;20300&quot; value=&quot;Slide 25 - &amp;quot;Testing &amp;amp; Environmental Screening&amp;quot;&quot;/&gt;&lt;property id=&quot;20307&quot; value=&quot;327&quot;/&gt;&lt;/object&gt;&lt;object type=&quot;3&quot; unique_id=&quot;10028&quot;&gt;&lt;property id=&quot;20148&quot; value=&quot;5&quot;/&gt;&lt;property id=&quot;20300&quot; value=&quot;Slide 26 - &amp;quot;Automated Functional Testing&amp;quot;&quot;/&gt;&lt;property id=&quot;20307&quot; value=&quot;328&quot;/&gt;&lt;/object&gt;&lt;object type=&quot;3&quot; unique_id=&quot;10029&quot;&gt;&lt;property id=&quot;20148&quot; value=&quot;5&quot;/&gt;&lt;property id=&quot;20300&quot; value=&quot;Slide 27 - &amp;quot;Nogales Overview&amp;quot;&quot;/&gt;&lt;property id=&quot;20307&quot; value=&quot;329&quot;/&gt;&lt;/object&gt;&lt;object type=&quot;3&quot; unique_id=&quot;10030&quot;&gt;&lt;property id=&quot;20148&quot; value=&quot;5&quot;/&gt;&lt;property id=&quot;20300&quot; value=&quot;Slide 28 - &amp;quot;Phoenix Overview&amp;quot;&quot;/&gt;&lt;property id=&quot;20307&quot; value=&quot;330&quot;/&gt;&lt;/object&gt;&lt;object type=&quot;3&quot; unique_id=&quot;10031&quot;&gt;&lt;property id=&quot;20148&quot; value=&quot;5&quot;/&gt;&lt;property id=&quot;20300&quot; value=&quot;Slide 29 - &amp;quot;London, Ontario Overview&amp;quot;&quot;/&gt;&lt;property id=&quot;20307&quot; value=&quot;331&quot;/&gt;&lt;/object&gt;&lt;object type=&quot;3&quot; unique_id=&quot;10171&quot;&gt;&lt;property id=&quot;20148&quot; value=&quot;5&quot;/&gt;&lt;property id=&quot;20300&quot; value=&quot;Slide 19 - &amp;quot;Cable and Harness Braiding &amp;quot;&quot;/&gt;&lt;property id=&quot;20307&quot; value=&quot;335&quot;/&gt;&lt;/object&gt;&lt;object type=&quot;3&quot; unique_id=&quot;10312&quot;&gt;&lt;property id=&quot;20148&quot; value=&quot;5&quot;/&gt;&lt;property id=&quot;20300&quot; value=&quot;Slide 30 - &amp;quot;Why choose Amphenol Borisch Technologies?&amp;quot;&quot;/&gt;&lt;property id=&quot;20307&quot; value=&quot;336&quot;/&gt;&lt;/object&gt;&lt;/object&gt;&lt;object type=&quot;8&quot; unique_id=&quot;1006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risch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12704</TotalTime>
  <Words>1888</Words>
  <Application>Microsoft Office PowerPoint</Application>
  <PresentationFormat>On-screen Show (4:3)</PresentationFormat>
  <Paragraphs>170</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Courier New</vt:lpstr>
      <vt:lpstr>Open Sans</vt:lpstr>
      <vt:lpstr>Open Sans Light</vt:lpstr>
      <vt:lpstr>Wingdings</vt:lpstr>
      <vt:lpstr>Borisch 2017</vt:lpstr>
      <vt:lpstr>think-cell Slide</vt:lpstr>
      <vt:lpstr> Supplier FAI Instructions</vt:lpstr>
      <vt:lpstr>Purpose</vt:lpstr>
      <vt:lpstr>Getting To Know The Forms</vt:lpstr>
      <vt:lpstr>Getting To Know The Forms</vt:lpstr>
      <vt:lpstr>Form 1</vt:lpstr>
      <vt:lpstr>Form 1</vt:lpstr>
      <vt:lpstr>Form 1</vt:lpstr>
      <vt:lpstr>Form 1</vt:lpstr>
      <vt:lpstr>Form 1</vt:lpstr>
      <vt:lpstr>Form 1</vt:lpstr>
      <vt:lpstr>Form 2</vt:lpstr>
      <vt:lpstr>Form 2</vt:lpstr>
      <vt:lpstr>Form 2</vt:lpstr>
      <vt:lpstr>Form 3</vt:lpstr>
      <vt:lpstr>Form 3</vt:lpstr>
      <vt:lpstr>Form 3</vt:lpstr>
      <vt:lpstr>Example of Ballooned Drawing</vt:lpstr>
      <vt:lpstr>Example of Ballooned Parts List</vt:lpstr>
      <vt:lpstr>Revision History</vt:lpstr>
    </vt:vector>
  </TitlesOfParts>
  <Company>DFDS Transport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PJL</dc:creator>
  <cp:lastModifiedBy>Erin Merritt</cp:lastModifiedBy>
  <cp:revision>790</cp:revision>
  <cp:lastPrinted>2016-01-07T13:49:06Z</cp:lastPrinted>
  <dcterms:created xsi:type="dcterms:W3CDTF">2007-03-20T15:36:25Z</dcterms:created>
  <dcterms:modified xsi:type="dcterms:W3CDTF">2024-08-17T02:30:10Z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3c7a02-1e57-4c9d-89db-4727ed60718d_Enabled">
    <vt:lpwstr>true</vt:lpwstr>
  </property>
  <property fmtid="{D5CDD505-2E9C-101B-9397-08002B2CF9AE}" pid="3" name="MSIP_Label_683c7a02-1e57-4c9d-89db-4727ed60718d_SetDate">
    <vt:lpwstr>2022-11-28T17:58:29Z</vt:lpwstr>
  </property>
  <property fmtid="{D5CDD505-2E9C-101B-9397-08002B2CF9AE}" pid="4" name="MSIP_Label_683c7a02-1e57-4c9d-89db-4727ed60718d_Method">
    <vt:lpwstr>Standard</vt:lpwstr>
  </property>
  <property fmtid="{D5CDD505-2E9C-101B-9397-08002B2CF9AE}" pid="5" name="MSIP_Label_683c7a02-1e57-4c9d-89db-4727ed60718d_Name">
    <vt:lpwstr>defa4170-0d19-0005-0004-bc88714345d2</vt:lpwstr>
  </property>
  <property fmtid="{D5CDD505-2E9C-101B-9397-08002B2CF9AE}" pid="6" name="MSIP_Label_683c7a02-1e57-4c9d-89db-4727ed60718d_SiteId">
    <vt:lpwstr>9305c838-dfc7-4776-84c8-b0e94ad0c753</vt:lpwstr>
  </property>
  <property fmtid="{D5CDD505-2E9C-101B-9397-08002B2CF9AE}" pid="7" name="MSIP_Label_683c7a02-1e57-4c9d-89db-4727ed60718d_ActionId">
    <vt:lpwstr>18f6e614-5f13-4d31-a58d-db99f905b1d7</vt:lpwstr>
  </property>
  <property fmtid="{D5CDD505-2E9C-101B-9397-08002B2CF9AE}" pid="8" name="MSIP_Label_683c7a02-1e57-4c9d-89db-4727ed60718d_ContentBits">
    <vt:lpwstr>0</vt:lpwstr>
  </property>
</Properties>
</file>